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736" r:id="rId3"/>
    <p:sldId id="774" r:id="rId4"/>
    <p:sldId id="769" r:id="rId5"/>
    <p:sldId id="780" r:id="rId6"/>
    <p:sldId id="775" r:id="rId7"/>
    <p:sldId id="781" r:id="rId8"/>
    <p:sldId id="782" r:id="rId9"/>
    <p:sldId id="776" r:id="rId10"/>
    <p:sldId id="777" r:id="rId11"/>
    <p:sldId id="778" r:id="rId12"/>
    <p:sldId id="779" r:id="rId13"/>
    <p:sldId id="771" r:id="rId14"/>
    <p:sldId id="741" r:id="rId15"/>
    <p:sldId id="742" r:id="rId16"/>
    <p:sldId id="743" r:id="rId17"/>
    <p:sldId id="744" r:id="rId18"/>
    <p:sldId id="745" r:id="rId19"/>
    <p:sldId id="746" r:id="rId20"/>
    <p:sldId id="747" r:id="rId21"/>
    <p:sldId id="748" r:id="rId22"/>
    <p:sldId id="749" r:id="rId23"/>
    <p:sldId id="765" r:id="rId24"/>
    <p:sldId id="767" r:id="rId25"/>
    <p:sldId id="7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4" clrIdx="0"/>
  <p:cmAuthor id="2" name="Rose Gonzalez" initials="RG" lastIdx="63" clrIdx="1"/>
  <p:cmAuthor id="3" name="Microsoft Office User" initials="Office [2]" lastIdx="2" clrIdx="2"/>
  <p:cmAuthor id="4" name="Microsoft Office User" initials="Office [3]" lastIdx="2" clrIdx="3"/>
  <p:cmAuthor id="5" name="Microsoft Office User" initials="Office [4]" lastIdx="2"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1" clrIdx="11"/>
  <p:cmAuthor id="13" name="Microsoft Office User" initials="Office [13]"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34]"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4"/>
    <p:restoredTop sz="59477"/>
  </p:normalViewPr>
  <p:slideViewPr>
    <p:cSldViewPr snapToGrid="0" snapToObjects="1">
      <p:cViewPr varScale="1">
        <p:scale>
          <a:sx n="53" d="100"/>
          <a:sy n="53" d="100"/>
        </p:scale>
        <p:origin x="1888" y="176"/>
      </p:cViewPr>
      <p:guideLst/>
    </p:cSldViewPr>
  </p:slideViewPr>
  <p:outlineViewPr>
    <p:cViewPr>
      <p:scale>
        <a:sx n="33" d="100"/>
        <a:sy n="33" d="100"/>
      </p:scale>
      <p:origin x="0" y="-396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98" d="100"/>
          <a:sy n="98" d="100"/>
        </p:scale>
        <p:origin x="3024" y="-6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29448-24F7-4747-8B50-FD9A2036EA22}"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B2D46-8E45-5046-81AA-34B82E05F0F6}" type="slidenum">
              <a:rPr lang="en-US" smtClean="0"/>
              <a:t>‹#›</a:t>
            </a:fld>
            <a:endParaRPr lang="en-US"/>
          </a:p>
        </p:txBody>
      </p:sp>
    </p:spTree>
    <p:extLst>
      <p:ext uri="{BB962C8B-B14F-4D97-AF65-F5344CB8AC3E}">
        <p14:creationId xmlns:p14="http://schemas.microsoft.com/office/powerpoint/2010/main" val="55187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a:p>
            <a:r>
              <a:rPr lang="en-US" dirty="0"/>
              <a:t>Welcome to this Movement Is Life™ part 2 webinar on “Value in Health Care”.  Movement is Life is a multi-disciplinary coalition seeking to eliminate racial, ethnic, gender and geographic disparities in muscle and joint health by promoting physical mobility to improve quality of life among women, African American, Hispanic/Latina and women who live in rural communities.  Since 2010, Movement Is Life has focused on the elimination of musculoskeletal disparities in health care.  Limited mobility due to joint pain has a dramatic impact on co-morbid health conditions, including obesity, type 2 diabetes, and heart disease.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23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general terms, “value” is often defined as “quality” divided by cost.  Value implies a balance among patient outcomes, the services used to achieve those outcomes, and the cost of those services.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this balance is reached, patients achieve their goals for function and overall health, providers give the most appropriate services efficiently, and the health care services provided are cost-effective.</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10</a:t>
            </a:fld>
            <a:endParaRPr lang="en-US" dirty="0"/>
          </a:p>
        </p:txBody>
      </p:sp>
    </p:spTree>
    <p:extLst>
      <p:ext uri="{BB962C8B-B14F-4D97-AF65-F5344CB8AC3E}">
        <p14:creationId xmlns:p14="http://schemas.microsoft.com/office/powerpoint/2010/main" val="52402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current health care system, stakeholder values are not balanced. The cost of health care in the US is not sustainable. </a:t>
            </a:r>
            <a:r>
              <a:rPr lang="en-US" sz="1200" b="0" i="0" kern="1200" dirty="0">
                <a:solidFill>
                  <a:schemeClr val="tx1"/>
                </a:solidFill>
                <a:effectLst/>
                <a:latin typeface="+mn-lt"/>
                <a:ea typeface="+mn-ea"/>
                <a:cs typeface="+mn-cs"/>
              </a:rPr>
              <a:t>Although the United States spends significantly more per person on healthcare than other industrialized nations, our health outcomes are no better — and often worse. (Peter G. Peterson Foundation) </a:t>
            </a:r>
            <a:r>
              <a:rPr lang="en-US" sz="1200" kern="1200" dirty="0">
                <a:solidFill>
                  <a:schemeClr val="tx1"/>
                </a:solidFill>
                <a:effectLst/>
                <a:latin typeface="+mn-lt"/>
                <a:ea typeface="+mn-ea"/>
                <a:cs typeface="+mn-cs"/>
              </a:rPr>
              <a:t>Unfortunately, the system is complex, and stakeholders are at odds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www.pgpf.org</a:t>
            </a:r>
            <a:r>
              <a:rPr lang="en-US" sz="1200" b="0" i="0" kern="1200" dirty="0">
                <a:solidFill>
                  <a:schemeClr val="tx1"/>
                </a:solidFill>
                <a:effectLst/>
                <a:latin typeface="+mn-lt"/>
                <a:ea typeface="+mn-ea"/>
                <a:cs typeface="+mn-cs"/>
              </a:rPr>
              <a:t>/infographic/</a:t>
            </a:r>
            <a:r>
              <a:rPr lang="en-US" sz="1200" b="0" i="0" kern="1200" dirty="0" err="1">
                <a:solidFill>
                  <a:schemeClr val="tx1"/>
                </a:solidFill>
                <a:effectLst/>
                <a:latin typeface="+mn-lt"/>
                <a:ea typeface="+mn-ea"/>
                <a:cs typeface="+mn-cs"/>
              </a:rPr>
              <a:t>infographic-us-healthcare-spending?utm_term</a:t>
            </a:r>
            <a:r>
              <a:rPr lang="en-US" sz="1200" b="0" i="0" kern="1200" dirty="0">
                <a:solidFill>
                  <a:schemeClr val="tx1"/>
                </a:solidFill>
                <a:effectLst/>
                <a:latin typeface="+mn-lt"/>
                <a:ea typeface="+mn-ea"/>
                <a:cs typeface="+mn-cs"/>
              </a:rPr>
              <a:t>=healthcare%20outcomes%20by%20country&amp;utm_campaign=</a:t>
            </a:r>
            <a:r>
              <a:rPr lang="en-US" sz="1200" b="0" i="0" kern="1200" dirty="0" err="1">
                <a:solidFill>
                  <a:schemeClr val="tx1"/>
                </a:solidFill>
                <a:effectLst/>
                <a:latin typeface="+mn-lt"/>
                <a:ea typeface="+mn-ea"/>
                <a:cs typeface="+mn-cs"/>
              </a:rPr>
              <a:t>Healthcare+Infographic&amp;utm_source</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adwords&amp;utm_medium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ppc&amp;hsa_acc</a:t>
            </a:r>
            <a:r>
              <a:rPr lang="en-US" sz="1200" b="0" i="0" kern="1200" dirty="0">
                <a:solidFill>
                  <a:schemeClr val="tx1"/>
                </a:solidFill>
                <a:effectLst/>
                <a:latin typeface="+mn-lt"/>
                <a:ea typeface="+mn-ea"/>
                <a:cs typeface="+mn-cs"/>
              </a:rPr>
              <a:t>=1523796716&amp;hsa_cam=901124848&amp;hsa_grp=52620067643&amp;hsa_ad=386166142251&amp;hsa_src=</a:t>
            </a:r>
            <a:r>
              <a:rPr lang="en-US" sz="1200" b="0" i="0" kern="1200" dirty="0" err="1">
                <a:solidFill>
                  <a:schemeClr val="tx1"/>
                </a:solidFill>
                <a:effectLst/>
                <a:latin typeface="+mn-lt"/>
                <a:ea typeface="+mn-ea"/>
                <a:cs typeface="+mn-cs"/>
              </a:rPr>
              <a:t>g&amp;hsa_tgt</a:t>
            </a:r>
            <a:r>
              <a:rPr lang="en-US" sz="1200" b="0" i="0" kern="1200" dirty="0">
                <a:solidFill>
                  <a:schemeClr val="tx1"/>
                </a:solidFill>
                <a:effectLst/>
                <a:latin typeface="+mn-lt"/>
                <a:ea typeface="+mn-ea"/>
                <a:cs typeface="+mn-cs"/>
              </a:rPr>
              <a:t>=kwd-329647557082&amp;hsa_kw=healthcare%20outcomes%20by%20country&amp;hsa_mt=</a:t>
            </a:r>
            <a:r>
              <a:rPr lang="en-US" sz="1200" b="0" i="0" kern="1200" dirty="0" err="1">
                <a:solidFill>
                  <a:schemeClr val="tx1"/>
                </a:solidFill>
                <a:effectLst/>
                <a:latin typeface="+mn-lt"/>
                <a:ea typeface="+mn-ea"/>
                <a:cs typeface="+mn-cs"/>
              </a:rPr>
              <a:t>b&amp;hsa_net</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adwords&amp;hsa_ver</a:t>
            </a:r>
            <a:r>
              <a:rPr lang="en-US" sz="1200" b="0" i="0" kern="1200" dirty="0">
                <a:solidFill>
                  <a:schemeClr val="tx1"/>
                </a:solidFill>
                <a:effectLst/>
                <a:latin typeface="+mn-lt"/>
                <a:ea typeface="+mn-ea"/>
                <a:cs typeface="+mn-cs"/>
              </a:rPr>
              <a:t>=3&amp;gclid=Cj0KCQjwvr6EBhDOARIsAPpqUPEluC8V4XMWDZAOxsLTw1xe1djCLdcYLxv4gPSv2grFx6Pzn-Gm5ZYaAktpEALw_wcB</a:t>
            </a:r>
          </a:p>
          <a:p>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11</a:t>
            </a:fld>
            <a:endParaRPr lang="en-US" dirty="0"/>
          </a:p>
        </p:txBody>
      </p:sp>
    </p:spTree>
    <p:extLst>
      <p:ext uri="{BB962C8B-B14F-4D97-AF65-F5344CB8AC3E}">
        <p14:creationId xmlns:p14="http://schemas.microsoft.com/office/powerpoint/2010/main" val="54011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various payment models, some more traditional and others more “value based”.  With all models there are positive and negative consequences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Traditional “fee for service”, system, a higher level of care needed by complex patients will be paid (reimbursed) at a higher rate.  Key point, the provider is sheltered from financial risk.  Both factors are seen as a plus for the provider.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are several downsides of the “fee for service” payment model.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Fee-for-service emphasizes the immediate episode of care and billable services.  Preventive care and health promotion are devalued.  Likewise, time consuming services such as education and follow-up are deemphasized.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Overutilization or inappropriate utilization of services may be incentivized. Quantity rather than quality of care is rewarded.</a:t>
            </a:r>
          </a:p>
          <a:p>
            <a:endParaRPr lang="en-US" dirty="0"/>
          </a:p>
          <a:p>
            <a:r>
              <a:rPr lang="en-US" sz="1200" kern="1200" dirty="0">
                <a:solidFill>
                  <a:schemeClr val="tx1"/>
                </a:solidFill>
                <a:effectLst/>
                <a:latin typeface="+mn-lt"/>
                <a:ea typeface="+mn-ea"/>
                <a:cs typeface="+mn-cs"/>
              </a:rPr>
              <a:t>Fee-for-service is implicated in the prevalence of “low value care” – use of health services for which the harms or costs outweigh the benefits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Costs are highly variable, both for providers and geographic location.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9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take-a-look at payment models which have emerged as alternatives to the traditional “fee-for-service” model.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CAPITATION, provides a fixed payment over a defined period-of-time, based on the number of members enrolled (“per member per month, PMPM”), regardless of utilization.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BUNDLED/PROCEDURE- or EPISODE-BASED payment pays a set fee for multiple services managing a single condition.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“VALUE-BASED PURCHASING” (“Pay for Performance – P4P”) comprises payment models that attach financial incentives/disincentives (“carrots and sticks”) to provider performance. It ties reimbursement to metric-defined outcomes, proven best practices, and patient satisfaction, aligning payment with pre-determined markers for performance, outcomes, value and quality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Payers may lower global FFS payments and use the savings to reward hospitals based on how well they perform across process, quality, and efficiency measures. Also, hospitals are penalized financially for sub-par performance, and the penalties are either translated into direct cost savings for payers or are used to generate an incentive pool to reward providers who meet targets.</a:t>
            </a:r>
            <a:r>
              <a:rPr lang="en-US" dirty="0">
                <a:effectLst/>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4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principles of value-based care have been proposed by Jain.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Value derives from individualized, patient-centered care that is focused on the best health outcomes for individual patients – including the prevention of chronic disease and/or progression of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Additionally, payment models should provide incentives for value-focused providers and institutions to care for individuals with complex health problems.  Care should be based on common sense solutions to individuals’ health problems, especially when adverse social determinants of health present barriers.</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74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Value Based Payment models, providers and institutions assess the processes of care and develop decision algorithms for specific conditions. The providers determine what services will be provided for those conditions. This allows comparative cost data across individual providers and locations.</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Challenges and unintended consequences occur with any payment model, as we have seen in traditional “fee for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“Value-based” models require costly data infrastructure.  Processes and incentives are complex, and assigning cost and accountability can be difficult.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Decision algorithms can incorporate the biases (conscious or unconscious) of the people who develop them.  Institutional culture and the associated provider behavior may promote provision of “low value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Reimbursement is not driven by outcomes, and may not cover the actual costs of providing care, unintentionally shifting the cost of the rest of the care to providers.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48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capitation payment systems, the “per member, per month” fees are paid whether care is given or not.  This creates an obvious adverse incentive –  to maximize net income by avoiding or minimizing treatments for individuals.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payment models lack consistent risk adjustment for comorbidities, severity of disease, or care for higher risk individual patients.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Government programs such as P4P and the Affordable Care Act’s “Hospital Readmissions Reduction Program” have been shown to cause harm to and reduce access for socioeconomically disadvantaged populations</a:t>
            </a:r>
            <a:r>
              <a:rPr lang="en-US" sz="1200" kern="1200" baseline="0" dirty="0">
                <a:solidFill>
                  <a:schemeClr val="tx1"/>
                </a:solidFill>
                <a:effectLst/>
                <a:latin typeface="+mn-lt"/>
                <a:ea typeface="+mn-ea"/>
                <a:cs typeface="+mn-cs"/>
              </a:rPr>
              <a:t> while failing to reduce costs or readmissions.</a:t>
            </a:r>
            <a:r>
              <a:rPr lang="en-US" sz="1200" kern="1200" dirty="0">
                <a:solidFill>
                  <a:schemeClr val="tx1"/>
                </a:solidFill>
                <a:effectLst/>
                <a:latin typeface="+mn-lt"/>
                <a:ea typeface="+mn-ea"/>
                <a:cs typeface="+mn-cs"/>
              </a:rPr>
              <a:t> Without</a:t>
            </a:r>
            <a:r>
              <a:rPr lang="en-US" sz="1200" kern="1200" baseline="0" dirty="0">
                <a:solidFill>
                  <a:schemeClr val="tx1"/>
                </a:solidFill>
                <a:effectLst/>
                <a:latin typeface="+mn-lt"/>
                <a:ea typeface="+mn-ea"/>
                <a:cs typeface="+mn-cs"/>
              </a:rPr>
              <a:t> adequate</a:t>
            </a:r>
            <a:r>
              <a:rPr lang="en-US" sz="1200" kern="1200" dirty="0">
                <a:solidFill>
                  <a:schemeClr val="tx1"/>
                </a:solidFill>
                <a:effectLst/>
                <a:latin typeface="+mn-lt"/>
                <a:ea typeface="+mn-ea"/>
                <a:cs typeface="+mn-cs"/>
              </a:rPr>
              <a:t> risk adjustments, providers who treat a larger share of low-income patients will not perform as well on P4P measures. Thus, providers are incentivized to avoid treating them.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44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alternative payment programs are intended to achieve the policy goals of improved quality and decreased cost of health care.  In theory, when costs are contained, it is more likely that all needed services can be funded.</a:t>
            </a:r>
            <a:r>
              <a:rPr lang="en-US" dirty="0">
                <a:effectLst/>
              </a:rPr>
              <a:t> </a:t>
            </a:r>
          </a:p>
          <a:p>
            <a:endParaRPr lang="en-US" dirty="0"/>
          </a:p>
          <a:p>
            <a:r>
              <a:rPr lang="en-US" dirty="0"/>
              <a:t>However, alternative payment systems have largely failed to address “low value care”.  These alternative systems have created time and production pressures on individual and institutional providers that may lessen value from the patient’s perspective.</a:t>
            </a:r>
          </a:p>
          <a:p>
            <a:endParaRPr lang="en-US" dirty="0"/>
          </a:p>
          <a:p>
            <a:r>
              <a:rPr lang="en-US" dirty="0"/>
              <a:t>Access to care is also threatened by some alternative payment system metrics.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20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MOVEMENT IS LIFE™ CAUCUS RECEIVES FINANCIAL SUPPORT FROM ZIMMER BIOMET.</a:t>
            </a:r>
            <a:endParaRPr lang="en-US" dirty="0"/>
          </a:p>
        </p:txBody>
      </p:sp>
      <p:sp>
        <p:nvSpPr>
          <p:cNvPr id="4" name="Slide Number Placeholder 3"/>
          <p:cNvSpPr>
            <a:spLocks noGrp="1"/>
          </p:cNvSpPr>
          <p:nvPr>
            <p:ph type="sldNum" sz="quarter" idx="10"/>
          </p:nvPr>
        </p:nvSpPr>
        <p:spPr/>
        <p:txBody>
          <a:bodyPr/>
          <a:lstStyle/>
          <a:p>
            <a:fld id="{9FB0F3FF-06E5-944D-9615-956F75B3981B}" type="slidenum">
              <a:rPr lang="en-US" smtClean="0"/>
              <a:t>2</a:t>
            </a:fld>
            <a:endParaRPr lang="en-US" dirty="0"/>
          </a:p>
        </p:txBody>
      </p:sp>
    </p:spTree>
    <p:extLst>
      <p:ext uri="{BB962C8B-B14F-4D97-AF65-F5344CB8AC3E}">
        <p14:creationId xmlns:p14="http://schemas.microsoft.com/office/powerpoint/2010/main" val="69466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W</a:t>
            </a:r>
            <a:r>
              <a:rPr lang="en-US" sz="1200" kern="1200" dirty="0">
                <a:solidFill>
                  <a:schemeClr val="tx1"/>
                </a:solidFill>
                <a:effectLst/>
                <a:latin typeface="+mn-lt"/>
                <a:ea typeface="+mn-ea"/>
                <a:cs typeface="+mn-cs"/>
              </a:rPr>
              <a:t>hen providers are unable to meet certain metrics, financial penalties occur in value-based payment systems.  Hospitals and providers can have significant difficulty in reaching those performance targets, particularly those who serve socioeconomically disadvantaged populations and patients with chronic co-morbid conditions.  These patients may have trouble affording prescribed medications, traveling for appointments, or lack social support at home.  These factors can lead to the patient being labeled “non-compliant”.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Value-based payment systems create an incentive to treat only healthier patients (often seen as “cherry picking”) and avoid treating more complex patients, who will almost certainly incur greater costs for their treatment (this avoidance is considered “lemon dropping”).  One example is the so-called “hard stop” for body mass index (BMI) greater than 40 which blocks obese patients from obtaining joint replacement surgery in some centers.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summarize, this phenomenon </a:t>
            </a:r>
            <a:r>
              <a:rPr lang="en-US" dirty="0"/>
              <a:t>of</a:t>
            </a:r>
            <a:r>
              <a:rPr lang="en-US" sz="1200" kern="1200" dirty="0">
                <a:solidFill>
                  <a:schemeClr val="tx1"/>
                </a:solidFill>
                <a:effectLst/>
                <a:latin typeface="+mn-lt"/>
                <a:ea typeface="+mn-ea"/>
                <a:cs typeface="+mn-cs"/>
              </a:rPr>
              <a:t> “cherry picking and lemon dropping” </a:t>
            </a:r>
            <a:r>
              <a:rPr lang="en-US" dirty="0"/>
              <a:t>leads to</a:t>
            </a:r>
            <a:r>
              <a:rPr lang="en-US" sz="1200" kern="1200" dirty="0">
                <a:solidFill>
                  <a:schemeClr val="tx1"/>
                </a:solidFill>
                <a:effectLst/>
                <a:latin typeface="+mn-lt"/>
                <a:ea typeface="+mn-ea"/>
                <a:cs typeface="+mn-cs"/>
              </a:rPr>
              <a:t> provision of care that is determined by the provider aiming for higher incentive </a:t>
            </a:r>
            <a:r>
              <a:rPr lang="en-US" dirty="0"/>
              <a:t>payment and reducing financial risk based </a:t>
            </a:r>
            <a:r>
              <a:rPr lang="en-US" sz="1200" kern="1200" dirty="0">
                <a:solidFill>
                  <a:schemeClr val="tx1"/>
                </a:solidFill>
                <a:effectLst/>
                <a:latin typeface="+mn-lt"/>
                <a:ea typeface="+mn-ea"/>
                <a:cs typeface="+mn-cs"/>
              </a:rPr>
              <a:t>on the </a:t>
            </a:r>
            <a:r>
              <a:rPr lang="en-US" dirty="0"/>
              <a:t>health status</a:t>
            </a:r>
            <a:r>
              <a:rPr lang="en-US" sz="1200" kern="1200" dirty="0">
                <a:solidFill>
                  <a:schemeClr val="tx1"/>
                </a:solidFill>
                <a:effectLst/>
                <a:latin typeface="+mn-lt"/>
                <a:ea typeface="+mn-ea"/>
                <a:cs typeface="+mn-cs"/>
              </a:rPr>
              <a:t> of the patient.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36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most part, Providers (clinicians and facilities) want to achieve cost containment, but not to adversely affect their patients’ care.  Providers feel that they are the most knowledgeable decision makers and are bound legally and ethically to give the best possible care within accepted standards of practice.  Unfortunately, payment systems may impact the ability of the provider to be the decision maker if institutions set parameters for care. “Providing quality, appropriate care within a system defined and confined by reimbursement, can place stakeholders at odds with providing ‘health’.”  (Value Monograph, 2019 p.35).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560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Stakeholders agree that newer “value-based” payment models should not adversely impact needed care.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9D1DC-9EA7-9B49-B720-AEC3E1328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17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order to achieve balance in the Value equation, t</a:t>
            </a:r>
            <a:r>
              <a:rPr lang="en-US" sz="1200" kern="1200" dirty="0">
                <a:solidFill>
                  <a:schemeClr val="tx1"/>
                </a:solidFill>
                <a:effectLst/>
                <a:latin typeface="+mn-lt"/>
                <a:ea typeface="+mn-ea"/>
                <a:cs typeface="+mn-cs"/>
              </a:rPr>
              <a:t>here must be a balance between fiscal concerns and the provision of appropriate care for all persons.  “In an ideal system, stakeholders are engaged to provide the best care within their community and accepted standards of practice.  Payment models need to provide the the cost-efficiency structure, without adversely impacting needed care.  Patients will always expect that the ‘right’ care will be provided competently regardless of insurance type  and reimbursement model driven care algorithms.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71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Thank you.</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19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04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15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51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9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To review,  Movement is Life’s goals are to:</a:t>
            </a:r>
          </a:p>
          <a:p>
            <a:r>
              <a:rPr lang="en-US" dirty="0"/>
              <a:t> </a:t>
            </a:r>
          </a:p>
          <a:p>
            <a:r>
              <a:rPr lang="en-US" dirty="0"/>
              <a:t>RAISE AWARENESS of the epidemic of limited mobility and develop functional solutions to reduce disparities;</a:t>
            </a:r>
          </a:p>
          <a:p>
            <a:r>
              <a:rPr lang="en-US" dirty="0"/>
              <a:t> </a:t>
            </a:r>
          </a:p>
          <a:p>
            <a:r>
              <a:rPr lang="en-US" dirty="0"/>
              <a:t>STRATEGIZE with health care providers, community leaders and other stakeholders to combat disabling joint pain among women, African Americans, and Hispanics;</a:t>
            </a:r>
          </a:p>
          <a:p>
            <a:r>
              <a:rPr lang="en-US" dirty="0"/>
              <a:t> </a:t>
            </a:r>
          </a:p>
          <a:p>
            <a:r>
              <a:rPr lang="en-US" dirty="0"/>
              <a:t>IMPLEMENT community-based initiatives to combat arthritis and co-morbid conditions that lead to immobility;</a:t>
            </a:r>
          </a:p>
          <a:p>
            <a:r>
              <a:rPr lang="en-US" dirty="0"/>
              <a:t> </a:t>
            </a:r>
          </a:p>
          <a:p>
            <a:r>
              <a:rPr lang="en-US" dirty="0"/>
              <a:t>ADVOCATE to decrease musculoskeletal health disparities that contribute to joint pain and immobility, and</a:t>
            </a:r>
          </a:p>
          <a:p>
            <a:r>
              <a:rPr lang="en-US" dirty="0"/>
              <a:t> </a:t>
            </a:r>
          </a:p>
          <a:p>
            <a:r>
              <a:rPr lang="en-US" dirty="0"/>
              <a:t>EDUCATE patients on the importance of daily physical activity in decreasing poor joint health and improving overall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B0F3FF-06E5-944D-9615-956F75B39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22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discussion is driven by the development of the Value monograph you see here.  This Monograph started out as a need to better understand evolving changes in healthcare payment policy.  MIL sought to answer the question:   Is there Value in the current healthcare system and if so to whom?  After 2 years of conceptualizing and debate; a review of the literature; and feedback from patient focus groups; the Value Monograph was developed and published. </a:t>
            </a:r>
          </a:p>
          <a:p>
            <a:endParaRPr lang="en-US" dirty="0"/>
          </a:p>
        </p:txBody>
      </p:sp>
      <p:sp>
        <p:nvSpPr>
          <p:cNvPr id="4" name="Slide Number Placeholder 3"/>
          <p:cNvSpPr>
            <a:spLocks noGrp="1"/>
          </p:cNvSpPr>
          <p:nvPr>
            <p:ph type="sldNum" sz="quarter" idx="5"/>
          </p:nvPr>
        </p:nvSpPr>
        <p:spPr/>
        <p:txBody>
          <a:bodyPr/>
          <a:lstStyle/>
          <a:p>
            <a:fld id="{9FB0F3FF-06E5-944D-9615-956F75B3981B}" type="slidenum">
              <a:rPr lang="en-US" smtClean="0"/>
              <a:t>8</a:t>
            </a:fld>
            <a:endParaRPr lang="en-US" dirty="0"/>
          </a:p>
        </p:txBody>
      </p:sp>
    </p:spTree>
    <p:extLst>
      <p:ext uri="{BB962C8B-B14F-4D97-AF65-F5344CB8AC3E}">
        <p14:creationId xmlns:p14="http://schemas.microsoft.com/office/powerpoint/2010/main" val="41051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“stakeholders”, who have a vital interest in defining “value” in health care, include (of course) patients, the providers who serve them, and payors and policy makers who define how providers are paid for their services/care.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869D1DC-9EA7-9B49-B720-AEC3E1328BE2}" type="slidenum">
              <a:rPr lang="en-US" smtClean="0"/>
              <a:t>9</a:t>
            </a:fld>
            <a:endParaRPr lang="en-US" dirty="0"/>
          </a:p>
        </p:txBody>
      </p:sp>
    </p:spTree>
    <p:extLst>
      <p:ext uri="{BB962C8B-B14F-4D97-AF65-F5344CB8AC3E}">
        <p14:creationId xmlns:p14="http://schemas.microsoft.com/office/powerpoint/2010/main" val="46054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0244"/>
            <a:ext cx="10363200" cy="1470025"/>
          </a:xfrm>
        </p:spPr>
        <p:txBody>
          <a:bodyPr anchor="ctr">
            <a:normAutofit/>
          </a:bodyPr>
          <a:lstStyle>
            <a:lvl1pPr algn="ctr">
              <a:defRPr sz="3000" b="1" i="0" spc="-30" baseline="0">
                <a:solidFill>
                  <a:srgbClr val="86A23E"/>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1828800" y="4128101"/>
            <a:ext cx="8534400" cy="1752600"/>
          </a:xfrm>
        </p:spPr>
        <p:txBody>
          <a:bodyPr/>
          <a:lstStyle>
            <a:lvl1pPr marL="0" indent="0" algn="ctr">
              <a:buNone/>
              <a:defRPr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5283200" y="1560837"/>
            <a:ext cx="16256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endParaRPr lang="en-US" sz="3000" dirty="0">
              <a:solidFill>
                <a:schemeClr val="bg1"/>
              </a:solidFill>
              <a:latin typeface="Helvetica Light"/>
              <a:cs typeface="Helvetica Light"/>
            </a:endParaRPr>
          </a:p>
        </p:txBody>
      </p:sp>
    </p:spTree>
    <p:extLst>
      <p:ext uri="{BB962C8B-B14F-4D97-AF65-F5344CB8AC3E}">
        <p14:creationId xmlns:p14="http://schemas.microsoft.com/office/powerpoint/2010/main" val="16744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3132667"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667" y="3046425"/>
            <a:ext cx="4632960"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667" y="3411169"/>
            <a:ext cx="4632960"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8403591"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6879591" y="3046425"/>
            <a:ext cx="4632960"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6879591" y="3411169"/>
            <a:ext cx="4632960" cy="2191512"/>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8"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163994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611107" y="-1"/>
            <a:ext cx="9903560" cy="972900"/>
          </a:xfrm>
        </p:spPr>
        <p:txBody>
          <a:bodyPr/>
          <a:lstStyle/>
          <a:p>
            <a:r>
              <a:rPr lang="en-US" dirty="0"/>
              <a:t>Click to edit Master title style</a:t>
            </a:r>
          </a:p>
        </p:txBody>
      </p:sp>
      <p:sp>
        <p:nvSpPr>
          <p:cNvPr id="3" name="Content Placeholder 2"/>
          <p:cNvSpPr>
            <a:spLocks noGrp="1"/>
          </p:cNvSpPr>
          <p:nvPr>
            <p:ph sz="half" idx="1"/>
          </p:nvPr>
        </p:nvSpPr>
        <p:spPr>
          <a:xfrm>
            <a:off x="6756354" y="1346203"/>
            <a:ext cx="4758324" cy="4726516"/>
          </a:xfrm>
        </p:spPr>
        <p:txBody>
          <a:bodyPr>
            <a:normAutofit/>
          </a:bodyPr>
          <a:lstStyle>
            <a:lvl1pPr marL="0" indent="0">
              <a:lnSpc>
                <a:spcPct val="90000"/>
              </a:lnSpc>
              <a:spcBef>
                <a:spcPts val="750"/>
              </a:spcBef>
              <a:buNone/>
              <a:defRPr sz="1350" b="1" i="0">
                <a:solidFill>
                  <a:schemeClr val="accent2"/>
                </a:solidFill>
                <a:latin typeface="Helvetica"/>
                <a:cs typeface="Helvetica"/>
              </a:defRPr>
            </a:lvl1pPr>
            <a:lvl2pPr marL="0" indent="0">
              <a:lnSpc>
                <a:spcPct val="104000"/>
              </a:lnSpc>
              <a:spcBef>
                <a:spcPts val="750"/>
              </a:spcBef>
              <a:buNone/>
              <a:defRPr sz="1350"/>
            </a:lvl2pPr>
            <a:lvl3pPr marL="127397" indent="-127397">
              <a:lnSpc>
                <a:spcPct val="104000"/>
              </a:lnSpc>
              <a:spcBef>
                <a:spcPts val="750"/>
              </a:spcBef>
              <a:defRPr sz="13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11118" y="1346203"/>
            <a:ext cx="4758324" cy="4726516"/>
          </a:xfrm>
        </p:spPr>
        <p:txBody>
          <a:bodyPr>
            <a:normAutofit/>
          </a:bodyPr>
          <a:lstStyle>
            <a:lvl1pPr marL="0" indent="0">
              <a:lnSpc>
                <a:spcPct val="90000"/>
              </a:lnSpc>
              <a:spcBef>
                <a:spcPts val="750"/>
              </a:spcBef>
              <a:buNone/>
              <a:defRPr sz="1350" b="1" i="0">
                <a:solidFill>
                  <a:schemeClr val="accent2"/>
                </a:solidFill>
                <a:latin typeface="Helvetica"/>
                <a:cs typeface="Helvetica"/>
              </a:defRPr>
            </a:lvl1pPr>
            <a:lvl2pPr marL="0" indent="0">
              <a:lnSpc>
                <a:spcPct val="104000"/>
              </a:lnSpc>
              <a:spcBef>
                <a:spcPts val="750"/>
              </a:spcBef>
              <a:buNone/>
              <a:defRPr sz="1350"/>
            </a:lvl2pPr>
            <a:lvl3pPr marL="127397" indent="-127397">
              <a:lnSpc>
                <a:spcPct val="104000"/>
              </a:lnSpc>
              <a:spcBef>
                <a:spcPts val="750"/>
              </a:spcBef>
              <a:defRPr sz="13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9359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0244"/>
            <a:ext cx="10363200" cy="1470025"/>
          </a:xfrm>
        </p:spPr>
        <p:txBody>
          <a:bodyPr anchor="ctr">
            <a:normAutofit/>
          </a:bodyPr>
          <a:lstStyle>
            <a:lvl1pPr algn="ctr">
              <a:defRPr sz="3000" b="1" i="0" spc="-30" baseline="0">
                <a:solidFill>
                  <a:srgbClr val="86A23E"/>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1828800" y="4128101"/>
            <a:ext cx="8534400" cy="1752600"/>
          </a:xfrm>
        </p:spPr>
        <p:txBody>
          <a:bodyPr/>
          <a:lstStyle>
            <a:lvl1pPr marL="0" indent="0" algn="ctr">
              <a:buNone/>
              <a:defRPr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5283200" y="1560837"/>
            <a:ext cx="16256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endParaRPr lang="en-US" sz="3000" dirty="0">
              <a:solidFill>
                <a:schemeClr val="bg1"/>
              </a:solidFill>
              <a:latin typeface="Helvetica Light"/>
              <a:cs typeface="Helvetica Light"/>
            </a:endParaRPr>
          </a:p>
        </p:txBody>
      </p:sp>
    </p:spTree>
    <p:extLst>
      <p:ext uri="{BB962C8B-B14F-4D97-AF65-F5344CB8AC3E}">
        <p14:creationId xmlns:p14="http://schemas.microsoft.com/office/powerpoint/2010/main" val="57492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1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23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1350" b="1" i="0">
                <a:solidFill>
                  <a:srgbClr val="86A23E"/>
                </a:solidFill>
                <a:latin typeface="Helvetica"/>
                <a:cs typeface="Helvetica"/>
              </a:defRPr>
            </a:lvl1pPr>
            <a:lvl2pPr marL="0" indent="0">
              <a:buFont typeface="Arial"/>
              <a:buNone/>
              <a:defRPr/>
            </a:lvl2pPr>
            <a:lvl3pPr marL="127397" indent="-127397">
              <a:defRPr/>
            </a:lvl3pPr>
            <a:lvl4pPr marL="300038" indent="-172641">
              <a:defRPr/>
            </a:lvl4pPr>
            <a:lvl5pPr marL="473869" indent="-17383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23755" y="1612716"/>
            <a:ext cx="4248439" cy="4726516"/>
          </a:xfrm>
        </p:spPr>
        <p:txBody>
          <a:bodyPr anchor="ct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94242" y="1612716"/>
            <a:ext cx="4776481" cy="4726516"/>
          </a:xfrm>
        </p:spPr>
        <p:txBody>
          <a:bodyPr anchor="ct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D623979D-53FB-A040-B2BE-AD591561B3E5}"/>
              </a:ext>
            </a:extLst>
          </p:cNvPr>
          <p:cNvSpPr>
            <a:spLocks noGrp="1"/>
          </p:cNvSpPr>
          <p:nvPr>
            <p:ph type="title"/>
          </p:nvPr>
        </p:nvSpPr>
        <p:spPr>
          <a:xfrm>
            <a:off x="1671101" y="-2"/>
            <a:ext cx="9569604" cy="1154511"/>
          </a:xfrm>
        </p:spPr>
        <p:txBody>
          <a:bodyPr/>
          <a:lstStyle/>
          <a:p>
            <a:r>
              <a:rPr lang="en-US" dirty="0"/>
              <a:t>Click to edit Master title style</a:t>
            </a:r>
          </a:p>
        </p:txBody>
      </p:sp>
    </p:spTree>
    <p:extLst>
      <p:ext uri="{BB962C8B-B14F-4D97-AF65-F5344CB8AC3E}">
        <p14:creationId xmlns:p14="http://schemas.microsoft.com/office/powerpoint/2010/main" val="35405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8" y="-1"/>
            <a:ext cx="9904205" cy="972900"/>
          </a:xfrm>
        </p:spPr>
        <p:txBody>
          <a:bodyPr/>
          <a:lstStyle/>
          <a:p>
            <a:r>
              <a:rPr lang="en-US" dirty="0"/>
              <a:t>Click to edit Master title style</a:t>
            </a:r>
          </a:p>
        </p:txBody>
      </p:sp>
      <p:sp>
        <p:nvSpPr>
          <p:cNvPr id="3" name="Content Placeholder 2"/>
          <p:cNvSpPr>
            <a:spLocks noGrp="1"/>
          </p:cNvSpPr>
          <p:nvPr>
            <p:ph sz="half" idx="1"/>
          </p:nvPr>
        </p:nvSpPr>
        <p:spPr>
          <a:xfrm>
            <a:off x="4957620"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08668"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8306572"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23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758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585398"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4" name="Picture Placeholder 7"/>
          <p:cNvSpPr>
            <a:spLocks noGrp="1"/>
          </p:cNvSpPr>
          <p:nvPr>
            <p:ph type="pic" sz="quarter" idx="11"/>
          </p:nvPr>
        </p:nvSpPr>
        <p:spPr>
          <a:xfrm>
            <a:off x="4114106"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5" name="Picture Placeholder 7"/>
          <p:cNvSpPr>
            <a:spLocks noGrp="1"/>
          </p:cNvSpPr>
          <p:nvPr>
            <p:ph type="pic" sz="quarter" idx="12"/>
          </p:nvPr>
        </p:nvSpPr>
        <p:spPr>
          <a:xfrm>
            <a:off x="6642807"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6" name="Picture Placeholder 7"/>
          <p:cNvSpPr>
            <a:spLocks noGrp="1"/>
          </p:cNvSpPr>
          <p:nvPr>
            <p:ph type="pic" sz="quarter" idx="13"/>
          </p:nvPr>
        </p:nvSpPr>
        <p:spPr>
          <a:xfrm>
            <a:off x="9171539"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7" name="Text Placeholder 13"/>
          <p:cNvSpPr>
            <a:spLocks noGrp="1"/>
          </p:cNvSpPr>
          <p:nvPr>
            <p:ph type="body" sz="quarter" idx="14"/>
          </p:nvPr>
        </p:nvSpPr>
        <p:spPr>
          <a:xfrm>
            <a:off x="1585398"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4114106"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6642807"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9171539"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9332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1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2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988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702"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702" y="3393413"/>
            <a:ext cx="3167404"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576812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4976919"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4976919" y="3393413"/>
            <a:ext cx="3167404" cy="2191512"/>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Helvetica Light"/>
                <a:cs typeface="Helvetica Light"/>
              </a:defRPr>
            </a:lvl1pPr>
          </a:lstStyle>
          <a:p>
            <a:pPr lvl="0"/>
            <a:r>
              <a:rPr lang="en-US" dirty="0"/>
              <a:t>Body copy goes here</a:t>
            </a:r>
          </a:p>
        </p:txBody>
      </p:sp>
      <p:sp>
        <p:nvSpPr>
          <p:cNvPr id="16" name="Picture Placeholder 8"/>
          <p:cNvSpPr>
            <a:spLocks noGrp="1"/>
          </p:cNvSpPr>
          <p:nvPr>
            <p:ph type="pic" sz="quarter" idx="20" hasCustomPrompt="1"/>
          </p:nvPr>
        </p:nvSpPr>
        <p:spPr>
          <a:xfrm>
            <a:off x="913636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8345151"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8345151" y="3393413"/>
            <a:ext cx="3167404"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8"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7826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3132667"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667" y="3046425"/>
            <a:ext cx="4632960"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667" y="3411169"/>
            <a:ext cx="4632960"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8403591" y="1628903"/>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6879591" y="3046425"/>
            <a:ext cx="4632960"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6879591" y="3411169"/>
            <a:ext cx="4632960" cy="2191512"/>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8"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18104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611107" y="-1"/>
            <a:ext cx="9903560" cy="972900"/>
          </a:xfrm>
        </p:spPr>
        <p:txBody>
          <a:bodyPr/>
          <a:lstStyle/>
          <a:p>
            <a:r>
              <a:rPr lang="en-US" dirty="0"/>
              <a:t>Click to edit Master title style</a:t>
            </a:r>
          </a:p>
        </p:txBody>
      </p:sp>
      <p:sp>
        <p:nvSpPr>
          <p:cNvPr id="3" name="Content Placeholder 2"/>
          <p:cNvSpPr>
            <a:spLocks noGrp="1"/>
          </p:cNvSpPr>
          <p:nvPr>
            <p:ph sz="half" idx="1"/>
          </p:nvPr>
        </p:nvSpPr>
        <p:spPr>
          <a:xfrm>
            <a:off x="6756354" y="1346203"/>
            <a:ext cx="4758324" cy="4726516"/>
          </a:xfrm>
        </p:spPr>
        <p:txBody>
          <a:bodyPr>
            <a:normAutofit/>
          </a:bodyPr>
          <a:lstStyle>
            <a:lvl1pPr marL="0" indent="0">
              <a:lnSpc>
                <a:spcPct val="90000"/>
              </a:lnSpc>
              <a:spcBef>
                <a:spcPts val="750"/>
              </a:spcBef>
              <a:buNone/>
              <a:defRPr sz="1350" b="1" i="0">
                <a:solidFill>
                  <a:schemeClr val="accent2"/>
                </a:solidFill>
                <a:latin typeface="Helvetica"/>
                <a:cs typeface="Helvetica"/>
              </a:defRPr>
            </a:lvl1pPr>
            <a:lvl2pPr marL="0" indent="0">
              <a:lnSpc>
                <a:spcPct val="104000"/>
              </a:lnSpc>
              <a:spcBef>
                <a:spcPts val="750"/>
              </a:spcBef>
              <a:buNone/>
              <a:defRPr sz="1350"/>
            </a:lvl2pPr>
            <a:lvl3pPr marL="127397" indent="-127397">
              <a:lnSpc>
                <a:spcPct val="104000"/>
              </a:lnSpc>
              <a:spcBef>
                <a:spcPts val="750"/>
              </a:spcBef>
              <a:defRPr sz="13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11118" y="1346203"/>
            <a:ext cx="4758324" cy="4726516"/>
          </a:xfrm>
        </p:spPr>
        <p:txBody>
          <a:bodyPr>
            <a:normAutofit/>
          </a:bodyPr>
          <a:lstStyle>
            <a:lvl1pPr marL="0" indent="0">
              <a:lnSpc>
                <a:spcPct val="90000"/>
              </a:lnSpc>
              <a:spcBef>
                <a:spcPts val="750"/>
              </a:spcBef>
              <a:buNone/>
              <a:defRPr sz="1350" b="1" i="0">
                <a:solidFill>
                  <a:schemeClr val="accent2"/>
                </a:solidFill>
                <a:latin typeface="Helvetica"/>
                <a:cs typeface="Helvetica"/>
              </a:defRPr>
            </a:lvl1pPr>
            <a:lvl2pPr marL="0" indent="0">
              <a:lnSpc>
                <a:spcPct val="104000"/>
              </a:lnSpc>
              <a:spcBef>
                <a:spcPts val="750"/>
              </a:spcBef>
              <a:buNone/>
              <a:defRPr sz="1350"/>
            </a:lvl2pPr>
            <a:lvl3pPr marL="127397" indent="-127397">
              <a:lnSpc>
                <a:spcPct val="104000"/>
              </a:lnSpc>
              <a:spcBef>
                <a:spcPts val="750"/>
              </a:spcBef>
              <a:defRPr sz="13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624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B870CF6-4912-2F4E-9F64-D9D254A0FC79}" type="datetimeFigureOut">
              <a:rPr lang="en-US" smtClean="0"/>
              <a:t>11/12/21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18F0EB8-F3AB-1949-9B94-D3ACE9D8DEFE}" type="slidenum">
              <a:rPr lang="en-US" smtClean="0"/>
              <a:t>‹#›</a:t>
            </a:fld>
            <a:endParaRPr lang="en-US" dirty="0"/>
          </a:p>
        </p:txBody>
      </p:sp>
    </p:spTree>
    <p:extLst>
      <p:ext uri="{BB962C8B-B14F-4D97-AF65-F5344CB8AC3E}">
        <p14:creationId xmlns:p14="http://schemas.microsoft.com/office/powerpoint/2010/main" val="10690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1350" b="1" i="0">
                <a:solidFill>
                  <a:srgbClr val="86A23E"/>
                </a:solidFill>
                <a:latin typeface="Helvetica"/>
                <a:cs typeface="Helvetica"/>
              </a:defRPr>
            </a:lvl1pPr>
            <a:lvl2pPr marL="0" indent="0">
              <a:buFont typeface="Arial"/>
              <a:buNone/>
              <a:defRPr/>
            </a:lvl2pPr>
            <a:lvl3pPr marL="127397" indent="-127397">
              <a:defRPr/>
            </a:lvl3pPr>
            <a:lvl4pPr marL="300038" indent="-172641">
              <a:defRPr/>
            </a:lvl4pPr>
            <a:lvl5pPr marL="473869" indent="-17383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12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23755" y="1612716"/>
            <a:ext cx="4248439" cy="4726516"/>
          </a:xfrm>
        </p:spPr>
        <p:txBody>
          <a:bodyPr anchor="ct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94242" y="1612716"/>
            <a:ext cx="4776481" cy="4726516"/>
          </a:xfrm>
        </p:spPr>
        <p:txBody>
          <a:bodyPr anchor="ct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D623979D-53FB-A040-B2BE-AD591561B3E5}"/>
              </a:ext>
            </a:extLst>
          </p:cNvPr>
          <p:cNvSpPr>
            <a:spLocks noGrp="1"/>
          </p:cNvSpPr>
          <p:nvPr>
            <p:ph type="title"/>
          </p:nvPr>
        </p:nvSpPr>
        <p:spPr>
          <a:xfrm>
            <a:off x="1671101" y="-2"/>
            <a:ext cx="9569604" cy="1154511"/>
          </a:xfrm>
        </p:spPr>
        <p:txBody>
          <a:bodyPr/>
          <a:lstStyle/>
          <a:p>
            <a:r>
              <a:rPr lang="en-US" dirty="0"/>
              <a:t>Click to edit Master title style</a:t>
            </a:r>
          </a:p>
        </p:txBody>
      </p:sp>
    </p:spTree>
    <p:extLst>
      <p:ext uri="{BB962C8B-B14F-4D97-AF65-F5344CB8AC3E}">
        <p14:creationId xmlns:p14="http://schemas.microsoft.com/office/powerpoint/2010/main" val="130756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8" y="-1"/>
            <a:ext cx="9904205" cy="972900"/>
          </a:xfrm>
        </p:spPr>
        <p:txBody>
          <a:bodyPr/>
          <a:lstStyle/>
          <a:p>
            <a:r>
              <a:rPr lang="en-US" dirty="0"/>
              <a:t>Click to edit Master title style</a:t>
            </a:r>
          </a:p>
        </p:txBody>
      </p:sp>
      <p:sp>
        <p:nvSpPr>
          <p:cNvPr id="3" name="Content Placeholder 2"/>
          <p:cNvSpPr>
            <a:spLocks noGrp="1"/>
          </p:cNvSpPr>
          <p:nvPr>
            <p:ph sz="half" idx="1"/>
          </p:nvPr>
        </p:nvSpPr>
        <p:spPr>
          <a:xfrm>
            <a:off x="4957620"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608668"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8306572" y="1346203"/>
            <a:ext cx="3208419" cy="4726516"/>
          </a:xfrm>
        </p:spPr>
        <p:txBody>
          <a:bodyPr>
            <a:normAutofit/>
          </a:bodyPr>
          <a:lstStyle>
            <a:lvl1pPr marL="0" indent="0">
              <a:lnSpc>
                <a:spcPct val="90000"/>
              </a:lnSpc>
              <a:spcBef>
                <a:spcPts val="750"/>
              </a:spcBef>
              <a:buNone/>
              <a:defRPr sz="1050" b="1" i="0">
                <a:solidFill>
                  <a:srgbClr val="86A23E"/>
                </a:solidFill>
                <a:latin typeface="Helvetica"/>
                <a:cs typeface="Helvetica"/>
              </a:defRPr>
            </a:lvl1pPr>
            <a:lvl2pPr marL="0" indent="0">
              <a:lnSpc>
                <a:spcPct val="104000"/>
              </a:lnSpc>
              <a:spcBef>
                <a:spcPts val="750"/>
              </a:spcBef>
              <a:buNone/>
              <a:defRPr sz="1050"/>
            </a:lvl2pPr>
            <a:lvl3pPr marL="127397" indent="-127397">
              <a:lnSpc>
                <a:spcPct val="104000"/>
              </a:lnSpc>
              <a:spcBef>
                <a:spcPts val="750"/>
              </a:spcBef>
              <a:defRPr sz="105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550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797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585398"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4" name="Picture Placeholder 7"/>
          <p:cNvSpPr>
            <a:spLocks noGrp="1"/>
          </p:cNvSpPr>
          <p:nvPr>
            <p:ph type="pic" sz="quarter" idx="11"/>
          </p:nvPr>
        </p:nvSpPr>
        <p:spPr>
          <a:xfrm>
            <a:off x="4114106"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5" name="Picture Placeholder 7"/>
          <p:cNvSpPr>
            <a:spLocks noGrp="1"/>
          </p:cNvSpPr>
          <p:nvPr>
            <p:ph type="pic" sz="quarter" idx="12"/>
          </p:nvPr>
        </p:nvSpPr>
        <p:spPr>
          <a:xfrm>
            <a:off x="6642807"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6" name="Picture Placeholder 7"/>
          <p:cNvSpPr>
            <a:spLocks noGrp="1"/>
          </p:cNvSpPr>
          <p:nvPr>
            <p:ph type="pic" sz="quarter" idx="13"/>
          </p:nvPr>
        </p:nvSpPr>
        <p:spPr>
          <a:xfrm>
            <a:off x="9171539" y="1408431"/>
            <a:ext cx="2374900"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7" name="Text Placeholder 13"/>
          <p:cNvSpPr>
            <a:spLocks noGrp="1"/>
          </p:cNvSpPr>
          <p:nvPr>
            <p:ph type="body" sz="quarter" idx="14"/>
          </p:nvPr>
        </p:nvSpPr>
        <p:spPr>
          <a:xfrm>
            <a:off x="1585398"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4114106"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6642807"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9171539" y="2699087"/>
            <a:ext cx="2374900" cy="2938780"/>
          </a:xfrm>
        </p:spPr>
        <p:txBody>
          <a:bodyPr>
            <a:noAutofit/>
          </a:bodyPr>
          <a:lstStyle>
            <a:lvl1pPr marL="0" indent="0">
              <a:lnSpc>
                <a:spcPct val="89000"/>
              </a:lnSpc>
              <a:spcBef>
                <a:spcPts val="450"/>
              </a:spcBef>
              <a:buNone/>
              <a:defRPr sz="1200">
                <a:solidFill>
                  <a:srgbClr val="86A23E"/>
                </a:solidFill>
                <a:latin typeface="Helvetica" pitchFamily="50" charset="0"/>
              </a:defRPr>
            </a:lvl1pPr>
            <a:lvl2pPr marL="0" indent="0">
              <a:lnSpc>
                <a:spcPct val="89000"/>
              </a:lnSpc>
              <a:spcBef>
                <a:spcPts val="450"/>
              </a:spcBef>
              <a:buFont typeface="Arial" panose="020B0604020202020204" pitchFamily="34" charset="0"/>
              <a:buNone/>
              <a:defRPr sz="1200" baseline="0"/>
            </a:lvl2pPr>
            <a:lvl3pPr marL="130969" indent="-130969">
              <a:lnSpc>
                <a:spcPct val="89000"/>
              </a:lnSpc>
              <a:spcBef>
                <a:spcPts val="450"/>
              </a:spcBef>
              <a:defRPr sz="1200" baseline="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03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988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608702"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608702" y="3393413"/>
            <a:ext cx="3167404"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576812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4976919"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4976919" y="3393413"/>
            <a:ext cx="3167404" cy="2191512"/>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Helvetica Light"/>
                <a:cs typeface="Helvetica Light"/>
              </a:defRPr>
            </a:lvl1pPr>
          </a:lstStyle>
          <a:p>
            <a:pPr lvl="0"/>
            <a:r>
              <a:rPr lang="en-US" dirty="0"/>
              <a:t>Body copy goes here</a:t>
            </a:r>
          </a:p>
        </p:txBody>
      </p:sp>
      <p:sp>
        <p:nvSpPr>
          <p:cNvPr id="16" name="Picture Placeholder 8"/>
          <p:cNvSpPr>
            <a:spLocks noGrp="1"/>
          </p:cNvSpPr>
          <p:nvPr>
            <p:ph type="pic" sz="quarter" idx="20" hasCustomPrompt="1"/>
          </p:nvPr>
        </p:nvSpPr>
        <p:spPr>
          <a:xfrm>
            <a:off x="9136369" y="1575635"/>
            <a:ext cx="158496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8345151" y="3028669"/>
            <a:ext cx="3167404" cy="329184"/>
          </a:xfrm>
        </p:spPr>
        <p:txBody>
          <a:bodyPr anchor="ctr" anchorCtr="0">
            <a:noAutofit/>
          </a:bodyPr>
          <a:lstStyle>
            <a:lvl1pPr marL="0" indent="0" algn="ctr">
              <a:lnSpc>
                <a:spcPct val="100000"/>
              </a:lnSpc>
              <a:buFontTx/>
              <a:buNone/>
              <a:defRPr sz="1275" cap="all" baseline="0">
                <a:solidFill>
                  <a:schemeClr val="tx2"/>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8345151" y="3393413"/>
            <a:ext cx="3167404" cy="2191512"/>
          </a:xfrm>
        </p:spPr>
        <p:txBody>
          <a:bodyPr anchor="t" anchorCtr="0">
            <a:normAutofit/>
          </a:bodyPr>
          <a:lstStyle>
            <a:lvl1pPr marL="0" indent="0" algn="ctr">
              <a:lnSpc>
                <a:spcPct val="95000"/>
              </a:lnSpc>
              <a:spcBef>
                <a:spcPts val="450"/>
              </a:spcBef>
              <a:buFontTx/>
              <a:buNone/>
              <a:defRPr sz="105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608668" y="-1"/>
            <a:ext cx="9904205"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779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iStock-943584658.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8178"/>
            <a:ext cx="12192000" cy="1162688"/>
          </a:xfrm>
          <a:prstGeom prst="rect">
            <a:avLst/>
          </a:prstGeom>
        </p:spPr>
      </p:pic>
      <p:pic>
        <p:nvPicPr>
          <p:cNvPr id="17" name="Picture 16" descr="MIL Logo.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4601" y="297655"/>
            <a:ext cx="1048836" cy="1298977"/>
          </a:xfrm>
          <a:prstGeom prst="rect">
            <a:avLst/>
          </a:prstGeom>
        </p:spPr>
      </p:pic>
      <p:sp>
        <p:nvSpPr>
          <p:cNvPr id="2" name="Title Placeholder 1"/>
          <p:cNvSpPr>
            <a:spLocks noGrp="1"/>
          </p:cNvSpPr>
          <p:nvPr>
            <p:ph type="title"/>
          </p:nvPr>
        </p:nvSpPr>
        <p:spPr>
          <a:xfrm>
            <a:off x="1671101" y="-2"/>
            <a:ext cx="9569604" cy="1154511"/>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383437" y="1596631"/>
            <a:ext cx="9569604" cy="4804170"/>
          </a:xfrm>
          <a:prstGeom prst="rect">
            <a:avLst/>
          </a:prstGeom>
        </p:spPr>
        <p:txBody>
          <a:bodyPr vert="horz" lIns="0" tIns="0" rIns="0" bIns="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94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2900" rtl="0" eaLnBrk="1" latinLnBrk="0" hangingPunct="1">
        <a:lnSpc>
          <a:spcPct val="90000"/>
        </a:lnSpc>
        <a:spcBef>
          <a:spcPts val="0"/>
        </a:spcBef>
        <a:buNone/>
        <a:defRPr sz="2700" b="1" i="0" kern="1200" spc="-30" baseline="0">
          <a:solidFill>
            <a:schemeClr val="bg1"/>
          </a:solidFill>
          <a:latin typeface="Helvetica Neue"/>
          <a:ea typeface="+mj-ea"/>
          <a:cs typeface="Helvetica Neue"/>
        </a:defRPr>
      </a:lvl1pPr>
    </p:titleStyle>
    <p:bodyStyle>
      <a:lvl1pPr marL="171450" indent="-171450" algn="l" defTabSz="342900" rtl="0" eaLnBrk="1" latinLnBrk="0" hangingPunct="1">
        <a:spcBef>
          <a:spcPct val="20000"/>
        </a:spcBef>
        <a:buClr>
          <a:srgbClr val="86A23E"/>
        </a:buClr>
        <a:buFont typeface="Arial"/>
        <a:buChar char="•"/>
        <a:defRPr sz="2400" b="0" i="0" kern="1200" spc="-30" baseline="0">
          <a:solidFill>
            <a:schemeClr val="tx1"/>
          </a:solidFill>
          <a:latin typeface="Helvetica Light"/>
          <a:ea typeface="+mn-ea"/>
          <a:cs typeface="Helvetica Light"/>
        </a:defRPr>
      </a:lvl1pPr>
      <a:lvl2pPr marL="383381" indent="-211931" algn="l" defTabSz="342900" rtl="0" eaLnBrk="1" latinLnBrk="0" hangingPunct="1">
        <a:spcBef>
          <a:spcPct val="20000"/>
        </a:spcBef>
        <a:buClr>
          <a:srgbClr val="86A23E"/>
        </a:buClr>
        <a:buFont typeface="Arial"/>
        <a:buChar char="–"/>
        <a:defRPr sz="2100" b="0" i="0" kern="1200" spc="-30" baseline="0">
          <a:solidFill>
            <a:schemeClr val="tx1"/>
          </a:solidFill>
          <a:latin typeface="Helvetica Light"/>
          <a:ea typeface="+mn-ea"/>
          <a:cs typeface="Helvetica Light"/>
        </a:defRPr>
      </a:lvl2pPr>
      <a:lvl3pPr marL="556022" indent="-172641"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3pPr>
      <a:lvl4pPr marL="773906" indent="-217885"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4pPr>
      <a:lvl5pPr marL="985838" indent="-211931"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iStock-943584658.jpg"/>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8178"/>
            <a:ext cx="12192000" cy="1162688"/>
          </a:xfrm>
          <a:prstGeom prst="rect">
            <a:avLst/>
          </a:prstGeom>
        </p:spPr>
      </p:pic>
      <p:pic>
        <p:nvPicPr>
          <p:cNvPr id="17" name="Picture 16" descr="MIL Logo.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34601" y="297655"/>
            <a:ext cx="1048836" cy="1298977"/>
          </a:xfrm>
          <a:prstGeom prst="rect">
            <a:avLst/>
          </a:prstGeom>
        </p:spPr>
      </p:pic>
      <p:sp>
        <p:nvSpPr>
          <p:cNvPr id="2" name="Title Placeholder 1"/>
          <p:cNvSpPr>
            <a:spLocks noGrp="1"/>
          </p:cNvSpPr>
          <p:nvPr>
            <p:ph type="title"/>
          </p:nvPr>
        </p:nvSpPr>
        <p:spPr>
          <a:xfrm>
            <a:off x="1671101" y="-2"/>
            <a:ext cx="9569604" cy="1154511"/>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383437" y="1596631"/>
            <a:ext cx="9569604" cy="4804170"/>
          </a:xfrm>
          <a:prstGeom prst="rect">
            <a:avLst/>
          </a:prstGeom>
        </p:spPr>
        <p:txBody>
          <a:bodyPr vert="horz" lIns="0" tIns="0" rIns="0" bIns="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711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2900" rtl="0" eaLnBrk="1" latinLnBrk="0" hangingPunct="1">
        <a:lnSpc>
          <a:spcPct val="90000"/>
        </a:lnSpc>
        <a:spcBef>
          <a:spcPts val="0"/>
        </a:spcBef>
        <a:buNone/>
        <a:defRPr sz="2700" b="1" i="0" kern="1200" spc="-30" baseline="0">
          <a:solidFill>
            <a:schemeClr val="bg1"/>
          </a:solidFill>
          <a:latin typeface="Helvetica Neue"/>
          <a:ea typeface="+mj-ea"/>
          <a:cs typeface="Helvetica Neue"/>
        </a:defRPr>
      </a:lvl1pPr>
    </p:titleStyle>
    <p:bodyStyle>
      <a:lvl1pPr marL="171450" indent="-171450" algn="l" defTabSz="342900" rtl="0" eaLnBrk="1" latinLnBrk="0" hangingPunct="1">
        <a:spcBef>
          <a:spcPct val="20000"/>
        </a:spcBef>
        <a:buClr>
          <a:srgbClr val="86A23E"/>
        </a:buClr>
        <a:buFont typeface="Arial"/>
        <a:buChar char="•"/>
        <a:defRPr sz="2400" b="0" i="0" kern="1200" spc="-30" baseline="0">
          <a:solidFill>
            <a:schemeClr val="tx1"/>
          </a:solidFill>
          <a:latin typeface="Helvetica Light"/>
          <a:ea typeface="+mn-ea"/>
          <a:cs typeface="Helvetica Light"/>
        </a:defRPr>
      </a:lvl1pPr>
      <a:lvl2pPr marL="383381" indent="-211931" algn="l" defTabSz="342900" rtl="0" eaLnBrk="1" latinLnBrk="0" hangingPunct="1">
        <a:spcBef>
          <a:spcPct val="20000"/>
        </a:spcBef>
        <a:buClr>
          <a:srgbClr val="86A23E"/>
        </a:buClr>
        <a:buFont typeface="Arial"/>
        <a:buChar char="–"/>
        <a:defRPr sz="2100" b="0" i="0" kern="1200" spc="-30" baseline="0">
          <a:solidFill>
            <a:schemeClr val="tx1"/>
          </a:solidFill>
          <a:latin typeface="Helvetica Light"/>
          <a:ea typeface="+mn-ea"/>
          <a:cs typeface="Helvetica Light"/>
        </a:defRPr>
      </a:lvl2pPr>
      <a:lvl3pPr marL="556022" indent="-172641"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3pPr>
      <a:lvl4pPr marL="773906" indent="-217885"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4pPr>
      <a:lvl5pPr marL="985838" indent="-211931" algn="l" defTabSz="342900" rtl="0" eaLnBrk="1" latinLnBrk="0" hangingPunct="1">
        <a:spcBef>
          <a:spcPct val="20000"/>
        </a:spcBef>
        <a:buClr>
          <a:srgbClr val="86A23E"/>
        </a:buClr>
        <a:buFont typeface="Arial"/>
        <a:buChar char="»"/>
        <a:defRPr sz="1350" b="0" i="0" kern="1200" spc="-30" baseline="0">
          <a:solidFill>
            <a:schemeClr val="tx1"/>
          </a:solidFill>
          <a:latin typeface="Helvetica Light"/>
          <a:ea typeface="+mn-ea"/>
          <a:cs typeface="Helvetica Ligh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jmc.com/authors/sanjula-jain-phd" TargetMode="External"/><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jmc.com/authors/s-patrick-hammond-mha" TargetMode="External"/><Relationship Id="rId5" Type="http://schemas.openxmlformats.org/officeDocument/2006/relationships/hyperlink" Target="https://www.ajmc.com/authors/kenneth-e-thorpe-phd" TargetMode="External"/><Relationship Id="rId4" Type="http://schemas.openxmlformats.org/officeDocument/2006/relationships/hyperlink" Target="https://www.ajmc.com/authors/adam-s-wilk-ph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25C10A-F568-584D-813A-BD72A2CA70AE}"/>
              </a:ext>
            </a:extLst>
          </p:cNvPr>
          <p:cNvSpPr>
            <a:spLocks noGrp="1"/>
          </p:cNvSpPr>
          <p:nvPr>
            <p:ph idx="1"/>
          </p:nvPr>
        </p:nvSpPr>
        <p:spPr>
          <a:xfrm>
            <a:off x="1895960" y="3045577"/>
            <a:ext cx="8352942" cy="1172095"/>
          </a:xfrm>
        </p:spPr>
        <p:txBody>
          <a:bodyPr>
            <a:normAutofit/>
          </a:bodyPr>
          <a:lstStyle/>
          <a:p>
            <a:pPr marL="0" indent="0" algn="ctr">
              <a:buNone/>
            </a:pPr>
            <a:r>
              <a:rPr lang="en-US" sz="4500" b="1" dirty="0">
                <a:solidFill>
                  <a:srgbClr val="0070C0"/>
                </a:solidFill>
              </a:rPr>
              <a:t>VALUE</a:t>
            </a:r>
            <a:r>
              <a:rPr lang="en-US" sz="4500" b="1" dirty="0"/>
              <a:t>: DEFINED BY WHOM?</a:t>
            </a:r>
          </a:p>
        </p:txBody>
      </p:sp>
      <p:pic>
        <p:nvPicPr>
          <p:cNvPr id="11" name="Picture 10" descr="Text&#10;&#10;Description automatically generated with low confidence">
            <a:extLst>
              <a:ext uri="{FF2B5EF4-FFF2-40B4-BE49-F238E27FC236}">
                <a16:creationId xmlns:a16="http://schemas.microsoft.com/office/drawing/2014/main" id="{5FE32085-7DAE-7749-AF89-091390FA982C}"/>
              </a:ext>
            </a:extLst>
          </p:cNvPr>
          <p:cNvPicPr>
            <a:picLocks noChangeAspect="1"/>
          </p:cNvPicPr>
          <p:nvPr/>
        </p:nvPicPr>
        <p:blipFill>
          <a:blip r:embed="rId3"/>
          <a:stretch>
            <a:fillRect/>
          </a:stretch>
        </p:blipFill>
        <p:spPr>
          <a:xfrm>
            <a:off x="10417758" y="5558135"/>
            <a:ext cx="1461195" cy="974130"/>
          </a:xfrm>
          <a:prstGeom prst="rect">
            <a:avLst/>
          </a:prstGeom>
        </p:spPr>
      </p:pic>
    </p:spTree>
    <p:extLst>
      <p:ext uri="{BB962C8B-B14F-4D97-AF65-F5344CB8AC3E}">
        <p14:creationId xmlns:p14="http://schemas.microsoft.com/office/powerpoint/2010/main" val="152390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rmAutofit/>
          </a:bodyPr>
          <a:lstStyle/>
          <a:p>
            <a:r>
              <a:rPr lang="en-US"/>
              <a:t>VALUE = THE BALANCE</a:t>
            </a:r>
            <a:endParaRPr lang="en-US" dirty="0"/>
          </a:p>
        </p:txBody>
      </p:sp>
      <p:sp>
        <p:nvSpPr>
          <p:cNvPr id="3" name="Content Placeholder 2"/>
          <p:cNvSpPr>
            <a:spLocks noGrp="1"/>
          </p:cNvSpPr>
          <p:nvPr>
            <p:ph idx="1"/>
          </p:nvPr>
        </p:nvSpPr>
        <p:spPr>
          <a:xfrm>
            <a:off x="1382713" y="1597025"/>
            <a:ext cx="5993447" cy="4803775"/>
          </a:xfrm>
        </p:spPr>
        <p:txBody>
          <a:bodyPr anchor="ctr">
            <a:normAutofit/>
          </a:bodyPr>
          <a:lstStyle/>
          <a:p>
            <a:r>
              <a:rPr lang="en-US" sz="3000" dirty="0"/>
              <a:t>Between Patient Centered Outcomes, Services Utilized </a:t>
            </a:r>
            <a:br>
              <a:rPr lang="en-US" sz="3000" dirty="0"/>
            </a:br>
            <a:r>
              <a:rPr lang="en-US" sz="3000" dirty="0"/>
              <a:t>and Costs Incurred</a:t>
            </a:r>
          </a:p>
          <a:p>
            <a:r>
              <a:rPr lang="en-US" sz="3000" dirty="0"/>
              <a:t>Patient Achieves </a:t>
            </a:r>
            <a:br>
              <a:rPr lang="en-US" sz="3000" dirty="0"/>
            </a:br>
            <a:r>
              <a:rPr lang="en-US" sz="3000" dirty="0"/>
              <a:t>Health/Functional Goals</a:t>
            </a:r>
          </a:p>
          <a:p>
            <a:r>
              <a:rPr lang="en-US" sz="3000" dirty="0"/>
              <a:t>System Provides “Right/Most Appropriate Service”:</a:t>
            </a:r>
          </a:p>
          <a:p>
            <a:pPr lvl="1"/>
            <a:r>
              <a:rPr lang="en-US" sz="2600" dirty="0"/>
              <a:t>Cost Effective</a:t>
            </a:r>
          </a:p>
          <a:p>
            <a:pPr lvl="1"/>
            <a:r>
              <a:rPr lang="en-US" sz="2600" dirty="0"/>
              <a:t>Efficient</a:t>
            </a:r>
          </a:p>
        </p:txBody>
      </p:sp>
      <p:pic>
        <p:nvPicPr>
          <p:cNvPr id="5" name="Picture 4" descr="A person in an orange shirt&#10;&#10;Description automatically generated with medium confidence">
            <a:extLst>
              <a:ext uri="{FF2B5EF4-FFF2-40B4-BE49-F238E27FC236}">
                <a16:creationId xmlns:a16="http://schemas.microsoft.com/office/drawing/2014/main" id="{F949ACF8-46B0-2944-81EC-0F5AECB9E23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24607" y="2502929"/>
            <a:ext cx="4487464" cy="2981396"/>
          </a:xfrm>
          <a:prstGeom prst="rect">
            <a:avLst/>
          </a:prstGeom>
        </p:spPr>
      </p:pic>
      <p:pic>
        <p:nvPicPr>
          <p:cNvPr id="9" name="Picture 8" descr="Table&#10;&#10;Description automatically generated">
            <a:extLst>
              <a:ext uri="{FF2B5EF4-FFF2-40B4-BE49-F238E27FC236}">
                <a16:creationId xmlns:a16="http://schemas.microsoft.com/office/drawing/2014/main" id="{971D1597-623D-854C-81E8-1280C6389E0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664960">
            <a:off x="7371058" y="4098187"/>
            <a:ext cx="1617333" cy="2093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79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37" y="-2"/>
            <a:ext cx="10688664" cy="1154511"/>
          </a:xfrm>
        </p:spPr>
        <p:txBody>
          <a:bodyPr>
            <a:normAutofit/>
          </a:bodyPr>
          <a:lstStyle/>
          <a:p>
            <a:r>
              <a:rPr lang="en-US" dirty="0"/>
              <a:t>ARE VALUES IN OUR CURRENT SYSTEM BALANCED?	</a:t>
            </a:r>
          </a:p>
        </p:txBody>
      </p:sp>
      <p:sp>
        <p:nvSpPr>
          <p:cNvPr id="3" name="Content Placeholder 2"/>
          <p:cNvSpPr>
            <a:spLocks noGrp="1"/>
          </p:cNvSpPr>
          <p:nvPr>
            <p:ph idx="1"/>
          </p:nvPr>
        </p:nvSpPr>
        <p:spPr>
          <a:xfrm>
            <a:off x="1383436" y="1596631"/>
            <a:ext cx="9569604" cy="4804170"/>
          </a:xfrm>
        </p:spPr>
        <p:txBody>
          <a:bodyPr anchor="ctr">
            <a:normAutofit/>
          </a:bodyPr>
          <a:lstStyle/>
          <a:p>
            <a:r>
              <a:rPr lang="en-US" dirty="0"/>
              <a:t>Cost	(</a:t>
            </a:r>
            <a:r>
              <a:rPr lang="en-US" sz="2400" dirty="0"/>
              <a:t>https://</a:t>
            </a:r>
            <a:r>
              <a:rPr lang="en-US" sz="2400" dirty="0" err="1"/>
              <a:t>www.pgpf.org</a:t>
            </a:r>
            <a:r>
              <a:rPr lang="en-US" sz="2400" dirty="0"/>
              <a:t>)</a:t>
            </a:r>
          </a:p>
          <a:p>
            <a:r>
              <a:rPr lang="en-US" dirty="0"/>
              <a:t>Complexity</a:t>
            </a:r>
          </a:p>
          <a:p>
            <a:r>
              <a:rPr lang="en-US" dirty="0"/>
              <a:t>Incentives </a:t>
            </a:r>
          </a:p>
          <a:p>
            <a:r>
              <a:rPr lang="en-US" dirty="0"/>
              <a:t>Conflict  (</a:t>
            </a:r>
            <a:r>
              <a:rPr lang="en-US" sz="2400" dirty="0" err="1"/>
              <a:t>Catalyst.Nejm.Org</a:t>
            </a:r>
            <a:r>
              <a:rPr lang="en-US" sz="2400" dirty="0"/>
              <a:t> 2018)</a:t>
            </a:r>
          </a:p>
        </p:txBody>
      </p:sp>
      <p:pic>
        <p:nvPicPr>
          <p:cNvPr id="5" name="Picture 4" descr="Graphical user interface, application&#10;&#10;Description automatically generated">
            <a:extLst>
              <a:ext uri="{FF2B5EF4-FFF2-40B4-BE49-F238E27FC236}">
                <a16:creationId xmlns:a16="http://schemas.microsoft.com/office/drawing/2014/main" id="{922830DC-5B24-6E40-8893-FF935A8C21B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75457" y="1536064"/>
            <a:ext cx="3494911" cy="4942383"/>
          </a:xfrm>
          <a:prstGeom prst="rect">
            <a:avLst/>
          </a:prstGeom>
        </p:spPr>
      </p:pic>
    </p:spTree>
    <p:extLst>
      <p:ext uri="{BB962C8B-B14F-4D97-AF65-F5344CB8AC3E}">
        <p14:creationId xmlns:p14="http://schemas.microsoft.com/office/powerpoint/2010/main" val="391179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281" y="228602"/>
            <a:ext cx="7634303" cy="865883"/>
          </a:xfrm>
        </p:spPr>
        <p:txBody>
          <a:bodyPr/>
          <a:lstStyle/>
          <a:p>
            <a:r>
              <a:rPr lang="en-US" dirty="0"/>
              <a:t>“TRADITIONAL” – FEE-FOR-SERVICE (FFS)</a:t>
            </a:r>
          </a:p>
        </p:txBody>
      </p:sp>
      <p:sp>
        <p:nvSpPr>
          <p:cNvPr id="3" name="Content Placeholder 2"/>
          <p:cNvSpPr>
            <a:spLocks noGrp="1"/>
          </p:cNvSpPr>
          <p:nvPr>
            <p:ph idx="1"/>
          </p:nvPr>
        </p:nvSpPr>
        <p:spPr>
          <a:xfrm>
            <a:off x="2148483" y="1828800"/>
            <a:ext cx="4368949" cy="3832452"/>
          </a:xfrm>
        </p:spPr>
        <p:txBody>
          <a:bodyPr anchor="ctr">
            <a:normAutofit/>
          </a:bodyPr>
          <a:lstStyle/>
          <a:p>
            <a:pPr marL="0" indent="0">
              <a:buNone/>
            </a:pPr>
            <a:r>
              <a:rPr lang="en-US" b="1" dirty="0">
                <a:solidFill>
                  <a:srgbClr val="5D8F2F"/>
                </a:solidFill>
              </a:rPr>
              <a:t>Pluses: </a:t>
            </a:r>
            <a:r>
              <a:rPr lang="en-US" dirty="0"/>
              <a:t>	</a:t>
            </a:r>
          </a:p>
          <a:p>
            <a:r>
              <a:rPr lang="en-US" dirty="0"/>
              <a:t>For Complex Patients, Higher Level of Care Receives Higher Payment </a:t>
            </a:r>
          </a:p>
          <a:p>
            <a:r>
              <a:rPr lang="en-US" dirty="0"/>
              <a:t>Payer Assumes Risk</a:t>
            </a:r>
          </a:p>
        </p:txBody>
      </p:sp>
      <p:pic>
        <p:nvPicPr>
          <p:cNvPr id="5" name="Picture 4" descr="A picture containing person, indoor&#10;&#10;Description automatically generated">
            <a:extLst>
              <a:ext uri="{FF2B5EF4-FFF2-40B4-BE49-F238E27FC236}">
                <a16:creationId xmlns:a16="http://schemas.microsoft.com/office/drawing/2014/main" id="{DF317A54-2F9D-2B4B-9487-B959C8A9C0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82720" y="2521072"/>
            <a:ext cx="4368950" cy="2911580"/>
          </a:xfrm>
          <a:prstGeom prst="rect">
            <a:avLst/>
          </a:prstGeom>
        </p:spPr>
      </p:pic>
    </p:spTree>
    <p:extLst>
      <p:ext uri="{BB962C8B-B14F-4D97-AF65-F5344CB8AC3E}">
        <p14:creationId xmlns:p14="http://schemas.microsoft.com/office/powerpoint/2010/main" val="243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51892" y="2066926"/>
            <a:ext cx="5386169" cy="3788751"/>
          </a:xfrm>
        </p:spPr>
        <p:txBody>
          <a:bodyPr>
            <a:noAutofit/>
          </a:bodyPr>
          <a:lstStyle/>
          <a:p>
            <a:pPr marL="0" indent="0">
              <a:buNone/>
            </a:pPr>
            <a:r>
              <a:rPr lang="en-US" sz="2400" b="1" dirty="0">
                <a:solidFill>
                  <a:srgbClr val="5D8F2F"/>
                </a:solidFill>
              </a:rPr>
              <a:t>Minuses: </a:t>
            </a:r>
          </a:p>
          <a:p>
            <a:r>
              <a:rPr lang="en-US" sz="2400" dirty="0"/>
              <a:t>Emphasis on Billable Services, </a:t>
            </a:r>
            <a:r>
              <a:rPr lang="en-US" sz="2400" b="1" i="1" dirty="0"/>
              <a:t>NOT </a:t>
            </a:r>
          </a:p>
          <a:p>
            <a:r>
              <a:rPr lang="en-US" sz="2400" dirty="0"/>
              <a:t>Prevention/Health Promotion Devalued</a:t>
            </a:r>
          </a:p>
          <a:p>
            <a:r>
              <a:rPr lang="en-US" sz="2400" dirty="0"/>
              <a:t>No Payment for Education, Follow Up</a:t>
            </a:r>
          </a:p>
          <a:p>
            <a:r>
              <a:rPr lang="en-US" sz="2400" dirty="0"/>
              <a:t>Cost Highly Variable (Provider, Geographic Factors)</a:t>
            </a:r>
          </a:p>
          <a:p>
            <a:r>
              <a:rPr lang="en-US" sz="2400" dirty="0"/>
              <a:t>Over Utilization</a:t>
            </a:r>
          </a:p>
          <a:p>
            <a:r>
              <a:rPr lang="en-US" sz="2400" dirty="0"/>
              <a:t>Incentivizing “Low value care”?</a:t>
            </a:r>
          </a:p>
        </p:txBody>
      </p:sp>
      <p:sp>
        <p:nvSpPr>
          <p:cNvPr id="2" name="Title 1"/>
          <p:cNvSpPr>
            <a:spLocks noGrp="1"/>
          </p:cNvSpPr>
          <p:nvPr>
            <p:ph type="title"/>
          </p:nvPr>
        </p:nvSpPr>
        <p:spPr>
          <a:xfrm>
            <a:off x="2772094" y="157164"/>
            <a:ext cx="7177203" cy="865883"/>
          </a:xfrm>
        </p:spPr>
        <p:txBody>
          <a:bodyPr/>
          <a:lstStyle/>
          <a:p>
            <a:r>
              <a:rPr lang="en-US" dirty="0"/>
              <a:t>“FEE-FOR-SERVICE”</a:t>
            </a:r>
          </a:p>
        </p:txBody>
      </p:sp>
      <p:pic>
        <p:nvPicPr>
          <p:cNvPr id="18" name="Picture 17" descr="Icon&#10;&#10;Description automatically generated">
            <a:extLst>
              <a:ext uri="{FF2B5EF4-FFF2-40B4-BE49-F238E27FC236}">
                <a16:creationId xmlns:a16="http://schemas.microsoft.com/office/drawing/2014/main" id="{B0555F2F-6529-0845-BE91-31D8F3FDB6EF}"/>
              </a:ext>
            </a:extLst>
          </p:cNvPr>
          <p:cNvPicPr>
            <a:picLocks noChangeAspect="1"/>
          </p:cNvPicPr>
          <p:nvPr/>
        </p:nvPicPr>
        <p:blipFill>
          <a:blip r:embed="rId3"/>
          <a:stretch>
            <a:fillRect/>
          </a:stretch>
        </p:blipFill>
        <p:spPr>
          <a:xfrm>
            <a:off x="8080565" y="1591739"/>
            <a:ext cx="2751558" cy="4606681"/>
          </a:xfrm>
          <a:prstGeom prst="rect">
            <a:avLst/>
          </a:prstGeom>
        </p:spPr>
      </p:pic>
    </p:spTree>
    <p:extLst>
      <p:ext uri="{BB962C8B-B14F-4D97-AF65-F5344CB8AC3E}">
        <p14:creationId xmlns:p14="http://schemas.microsoft.com/office/powerpoint/2010/main" val="185207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113" y="1"/>
            <a:ext cx="7177203" cy="865883"/>
          </a:xfrm>
        </p:spPr>
        <p:txBody>
          <a:bodyPr/>
          <a:lstStyle/>
          <a:p>
            <a:r>
              <a:rPr lang="en-US" dirty="0"/>
              <a:t>ALTERNATIVE MODELS</a:t>
            </a:r>
          </a:p>
        </p:txBody>
      </p:sp>
      <p:sp>
        <p:nvSpPr>
          <p:cNvPr id="3" name="Content Placeholder 2"/>
          <p:cNvSpPr>
            <a:spLocks noGrp="1"/>
          </p:cNvSpPr>
          <p:nvPr>
            <p:ph idx="1"/>
          </p:nvPr>
        </p:nvSpPr>
        <p:spPr>
          <a:xfrm>
            <a:off x="2350563" y="2400542"/>
            <a:ext cx="7177203" cy="3603128"/>
          </a:xfrm>
        </p:spPr>
        <p:txBody>
          <a:bodyPr anchor="ctr">
            <a:normAutofit/>
          </a:bodyPr>
          <a:lstStyle/>
          <a:p>
            <a:r>
              <a:rPr lang="en-US" sz="3000" dirty="0"/>
              <a:t> Capitation</a:t>
            </a:r>
          </a:p>
          <a:p>
            <a:r>
              <a:rPr lang="en-US" sz="3000" dirty="0"/>
              <a:t>“Bundled”</a:t>
            </a:r>
          </a:p>
          <a:p>
            <a:r>
              <a:rPr lang="en-US" sz="3000" dirty="0"/>
              <a:t>“Value-Based Purchasing”</a:t>
            </a:r>
          </a:p>
        </p:txBody>
      </p:sp>
      <p:pic>
        <p:nvPicPr>
          <p:cNvPr id="8" name="Picture 7" descr="Graphical user interface&#10;&#10;Description automatically generated with medium confidence">
            <a:extLst>
              <a:ext uri="{FF2B5EF4-FFF2-40B4-BE49-F238E27FC236}">
                <a16:creationId xmlns:a16="http://schemas.microsoft.com/office/drawing/2014/main" id="{EAF29901-3FBB-074A-9762-747629A1535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74413" y="2746362"/>
            <a:ext cx="3541812" cy="2911489"/>
          </a:xfrm>
          <a:prstGeom prst="rect">
            <a:avLst/>
          </a:prstGeom>
        </p:spPr>
      </p:pic>
    </p:spTree>
    <p:extLst>
      <p:ext uri="{BB962C8B-B14F-4D97-AF65-F5344CB8AC3E}">
        <p14:creationId xmlns:p14="http://schemas.microsoft.com/office/powerpoint/2010/main" val="10050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923" y="61805"/>
            <a:ext cx="7177203" cy="865883"/>
          </a:xfrm>
        </p:spPr>
        <p:txBody>
          <a:bodyPr>
            <a:normAutofit/>
          </a:bodyPr>
          <a:lstStyle/>
          <a:p>
            <a:r>
              <a:rPr lang="en-US" dirty="0"/>
              <a:t>PRINCIPLES OF VALUE-BASED CARE:</a:t>
            </a:r>
          </a:p>
        </p:txBody>
      </p:sp>
      <p:sp>
        <p:nvSpPr>
          <p:cNvPr id="3" name="Content Placeholder 2"/>
          <p:cNvSpPr>
            <a:spLocks noGrp="1"/>
          </p:cNvSpPr>
          <p:nvPr>
            <p:ph idx="1"/>
          </p:nvPr>
        </p:nvSpPr>
        <p:spPr>
          <a:xfrm>
            <a:off x="2561578" y="2135104"/>
            <a:ext cx="7177203" cy="3603128"/>
          </a:xfrm>
        </p:spPr>
        <p:txBody>
          <a:bodyPr anchor="ctr">
            <a:normAutofit/>
          </a:bodyPr>
          <a:lstStyle/>
          <a:p>
            <a:r>
              <a:rPr lang="en-US" dirty="0"/>
              <a:t>Care is Individualized </a:t>
            </a:r>
          </a:p>
          <a:p>
            <a:r>
              <a:rPr lang="en-US" dirty="0"/>
              <a:t>Less Financial Risk</a:t>
            </a:r>
          </a:p>
          <a:p>
            <a:r>
              <a:rPr lang="en-US" dirty="0"/>
              <a:t>Focus on Patient Outcomes</a:t>
            </a:r>
          </a:p>
          <a:p>
            <a:r>
              <a:rPr lang="en-US" dirty="0"/>
              <a:t>Expanded Role For PA, APRN</a:t>
            </a:r>
          </a:p>
          <a:p>
            <a:r>
              <a:rPr lang="en-US" dirty="0"/>
              <a:t>Patient-centered</a:t>
            </a:r>
          </a:p>
        </p:txBody>
      </p:sp>
      <p:sp>
        <p:nvSpPr>
          <p:cNvPr id="6" name="TextBox 5"/>
          <p:cNvSpPr txBox="1"/>
          <p:nvPr/>
        </p:nvSpPr>
        <p:spPr>
          <a:xfrm>
            <a:off x="2813691" y="6211669"/>
            <a:ext cx="6564618" cy="646331"/>
          </a:xfrm>
          <a:prstGeom prst="rect">
            <a:avLst/>
          </a:prstGeom>
          <a:noFill/>
        </p:spPr>
        <p:txBody>
          <a:bodyPr wrap="none" rtlCol="0">
            <a:spAutoFit/>
          </a:bodyPr>
          <a:lstStyle/>
          <a:p>
            <a:pPr defTabSz="342900"/>
            <a:r>
              <a:rPr lang="en-US" sz="1200" dirty="0">
                <a:solidFill>
                  <a:srgbClr val="282828"/>
                </a:solidFill>
                <a:latin typeface="Helvetica Light"/>
                <a:hlinkClick r:id="rId3"/>
              </a:rPr>
              <a:t>Sanjula Jain, PhD</a:t>
            </a:r>
            <a:r>
              <a:rPr lang="en-US" sz="1200" dirty="0">
                <a:solidFill>
                  <a:srgbClr val="282828"/>
                </a:solidFill>
                <a:latin typeface="Helvetica Light"/>
              </a:rPr>
              <a:t> , </a:t>
            </a:r>
            <a:r>
              <a:rPr lang="en-US" sz="1200" dirty="0">
                <a:solidFill>
                  <a:srgbClr val="282828"/>
                </a:solidFill>
                <a:latin typeface="Helvetica Light"/>
                <a:hlinkClick r:id="rId4"/>
              </a:rPr>
              <a:t>Adam S. Wilk, PhD</a:t>
            </a:r>
            <a:r>
              <a:rPr lang="en-US" sz="1200" dirty="0">
                <a:solidFill>
                  <a:srgbClr val="282828"/>
                </a:solidFill>
                <a:latin typeface="Helvetica Light"/>
              </a:rPr>
              <a:t> , </a:t>
            </a:r>
            <a:r>
              <a:rPr lang="en-US" sz="1200" dirty="0">
                <a:solidFill>
                  <a:srgbClr val="282828"/>
                </a:solidFill>
                <a:latin typeface="Helvetica Light"/>
                <a:hlinkClick r:id="rId5"/>
              </a:rPr>
              <a:t>Kenneth E. Thorpe, PhD</a:t>
            </a:r>
            <a:r>
              <a:rPr lang="en-US" sz="1200" dirty="0">
                <a:solidFill>
                  <a:srgbClr val="282828"/>
                </a:solidFill>
                <a:latin typeface="Helvetica Light"/>
              </a:rPr>
              <a:t> , </a:t>
            </a:r>
            <a:r>
              <a:rPr lang="en-US" sz="1200" dirty="0">
                <a:solidFill>
                  <a:srgbClr val="282828"/>
                </a:solidFill>
                <a:latin typeface="Helvetica Light"/>
                <a:hlinkClick r:id="rId6"/>
              </a:rPr>
              <a:t>S. Patrick Hammond, MHA</a:t>
            </a:r>
            <a:endParaRPr lang="en-US" sz="1200" dirty="0">
              <a:solidFill>
                <a:srgbClr val="282828"/>
              </a:solidFill>
              <a:latin typeface="Helvetica Light"/>
            </a:endParaRPr>
          </a:p>
          <a:p>
            <a:pPr defTabSz="342900"/>
            <a:r>
              <a:rPr lang="en-US" sz="1200" b="1" dirty="0">
                <a:solidFill>
                  <a:srgbClr val="282828"/>
                </a:solidFill>
                <a:latin typeface="Helvetica Light"/>
              </a:rPr>
              <a:t>The American Journal of Accountable Care</a:t>
            </a:r>
            <a:r>
              <a:rPr lang="en-US" sz="1200" dirty="0">
                <a:solidFill>
                  <a:srgbClr val="282828"/>
                </a:solidFill>
                <a:latin typeface="Helvetica Light"/>
              </a:rPr>
              <a:t>, September 2018, Volume 6, Issue 3</a:t>
            </a:r>
          </a:p>
          <a:p>
            <a:pPr algn="ctr" defTabSz="342900"/>
            <a:endParaRPr lang="en-US" sz="1200" dirty="0">
              <a:solidFill>
                <a:srgbClr val="282828">
                  <a:lumMod val="75000"/>
                  <a:lumOff val="25000"/>
                </a:srgbClr>
              </a:solidFill>
              <a:latin typeface="Helvetica Light"/>
              <a:cs typeface="Helvetica Light"/>
            </a:endParaRPr>
          </a:p>
        </p:txBody>
      </p:sp>
      <p:pic>
        <p:nvPicPr>
          <p:cNvPr id="7" name="Picture 6" descr="A picture containing person, person, posing, trouser&#10;&#10;Description automatically generated">
            <a:extLst>
              <a:ext uri="{FF2B5EF4-FFF2-40B4-BE49-F238E27FC236}">
                <a16:creationId xmlns:a16="http://schemas.microsoft.com/office/drawing/2014/main" id="{FBC81CAD-E836-954C-9692-8FF8F09A2B2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939463" y="2681722"/>
            <a:ext cx="3952604" cy="2646416"/>
          </a:xfrm>
          <a:prstGeom prst="rect">
            <a:avLst/>
          </a:prstGeom>
        </p:spPr>
      </p:pic>
    </p:spTree>
    <p:extLst>
      <p:ext uri="{BB962C8B-B14F-4D97-AF65-F5344CB8AC3E}">
        <p14:creationId xmlns:p14="http://schemas.microsoft.com/office/powerpoint/2010/main" val="12303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69368" y="2066926"/>
            <a:ext cx="3983832" cy="3544491"/>
          </a:xfrm>
        </p:spPr>
        <p:txBody>
          <a:bodyPr anchor="ctr">
            <a:normAutofit/>
          </a:bodyPr>
          <a:lstStyle/>
          <a:p>
            <a:pPr marL="0" indent="0">
              <a:buNone/>
            </a:pPr>
            <a:r>
              <a:rPr lang="en-US" sz="2400" b="1" dirty="0">
                <a:solidFill>
                  <a:srgbClr val="5D8F2F"/>
                </a:solidFill>
              </a:rPr>
              <a:t>Providers:</a:t>
            </a:r>
          </a:p>
          <a:p>
            <a:r>
              <a:rPr lang="en-US" sz="2400" dirty="0"/>
              <a:t>Develop decision-making algorithms 	</a:t>
            </a:r>
          </a:p>
          <a:p>
            <a:r>
              <a:rPr lang="en-US" sz="2400" dirty="0"/>
              <a:t>Determine what services </a:t>
            </a:r>
            <a:br>
              <a:rPr lang="en-US" sz="2400" dirty="0"/>
            </a:br>
            <a:r>
              <a:rPr lang="en-US" sz="2400" dirty="0"/>
              <a:t>are to be provided for specified conditions</a:t>
            </a:r>
          </a:p>
          <a:p>
            <a:r>
              <a:rPr lang="en-US" sz="2400" dirty="0"/>
              <a:t>Allow comparative cost data</a:t>
            </a:r>
          </a:p>
        </p:txBody>
      </p:sp>
      <p:pic>
        <p:nvPicPr>
          <p:cNvPr id="5" name="Picture 4" descr="A picture containing person, indoor, floor, ceiling&#10;&#10;Description automatically generated">
            <a:extLst>
              <a:ext uri="{FF2B5EF4-FFF2-40B4-BE49-F238E27FC236}">
                <a16:creationId xmlns:a16="http://schemas.microsoft.com/office/drawing/2014/main" id="{4D909F41-4F91-3348-8089-9258656DA1B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36735" y="2538656"/>
            <a:ext cx="4260940" cy="2842236"/>
          </a:xfrm>
          <a:prstGeom prst="rect">
            <a:avLst/>
          </a:prstGeom>
        </p:spPr>
      </p:pic>
      <p:sp>
        <p:nvSpPr>
          <p:cNvPr id="2" name="Title 1"/>
          <p:cNvSpPr>
            <a:spLocks noGrp="1"/>
          </p:cNvSpPr>
          <p:nvPr>
            <p:ph type="title"/>
          </p:nvPr>
        </p:nvSpPr>
        <p:spPr>
          <a:xfrm>
            <a:off x="2813793" y="1"/>
            <a:ext cx="7177088" cy="865585"/>
          </a:xfrm>
        </p:spPr>
        <p:txBody>
          <a:bodyPr/>
          <a:lstStyle/>
          <a:p>
            <a:r>
              <a:rPr lang="en-US"/>
              <a:t>VALUE-BASED PAYMENT MODELS </a:t>
            </a:r>
            <a:endParaRPr lang="en-US" dirty="0"/>
          </a:p>
        </p:txBody>
      </p:sp>
    </p:spTree>
    <p:extLst>
      <p:ext uri="{BB962C8B-B14F-4D97-AF65-F5344CB8AC3E}">
        <p14:creationId xmlns:p14="http://schemas.microsoft.com/office/powerpoint/2010/main" val="93212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326" y="1"/>
            <a:ext cx="7177203" cy="865883"/>
          </a:xfrm>
        </p:spPr>
        <p:txBody>
          <a:bodyPr>
            <a:normAutofit fontScale="90000"/>
          </a:bodyPr>
          <a:lstStyle/>
          <a:p>
            <a:r>
              <a:rPr lang="en-US"/>
              <a:t>ALTERNATIVE PAYMENT MODELS: CHALLENGES AND UNINTENDED CONSEQUENCES</a:t>
            </a:r>
            <a:endParaRPr lang="en-US" dirty="0"/>
          </a:p>
        </p:txBody>
      </p:sp>
      <p:sp>
        <p:nvSpPr>
          <p:cNvPr id="3" name="Content Placeholder 2"/>
          <p:cNvSpPr>
            <a:spLocks noGrp="1"/>
          </p:cNvSpPr>
          <p:nvPr>
            <p:ph idx="1"/>
          </p:nvPr>
        </p:nvSpPr>
        <p:spPr>
          <a:xfrm>
            <a:off x="2507398" y="2264603"/>
            <a:ext cx="7177203" cy="3603128"/>
          </a:xfrm>
        </p:spPr>
        <p:txBody>
          <a:bodyPr anchor="ctr">
            <a:noAutofit/>
          </a:bodyPr>
          <a:lstStyle/>
          <a:p>
            <a:r>
              <a:rPr lang="en-US" dirty="0"/>
              <a:t>Data</a:t>
            </a:r>
          </a:p>
          <a:p>
            <a:r>
              <a:rPr lang="en-US" dirty="0"/>
              <a:t>Biases</a:t>
            </a:r>
          </a:p>
          <a:p>
            <a:r>
              <a:rPr lang="en-US" dirty="0"/>
              <a:t>Reimbursement Not Driven </a:t>
            </a:r>
            <a:br>
              <a:rPr lang="en-US" dirty="0"/>
            </a:br>
            <a:r>
              <a:rPr lang="en-US" dirty="0"/>
              <a:t>by Outcomes</a:t>
            </a:r>
          </a:p>
          <a:p>
            <a:r>
              <a:rPr lang="en-US" dirty="0"/>
              <a:t>Risk/Cost Shifting</a:t>
            </a:r>
          </a:p>
          <a:p>
            <a:r>
              <a:rPr lang="en-US" dirty="0"/>
              <a:t>May not address “low value care”</a:t>
            </a:r>
          </a:p>
        </p:txBody>
      </p:sp>
      <p:pic>
        <p:nvPicPr>
          <p:cNvPr id="5" name="Picture 4" descr="A picture containing person, indoor, wall&#10;&#10;Description automatically generated">
            <a:extLst>
              <a:ext uri="{FF2B5EF4-FFF2-40B4-BE49-F238E27FC236}">
                <a16:creationId xmlns:a16="http://schemas.microsoft.com/office/drawing/2014/main" id="{B4253CB1-523C-7D42-B3CF-4C0684A328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52178" y="1854627"/>
            <a:ext cx="2948720" cy="4423081"/>
          </a:xfrm>
          <a:prstGeom prst="rect">
            <a:avLst/>
          </a:prstGeom>
        </p:spPr>
      </p:pic>
    </p:spTree>
    <p:extLst>
      <p:ext uri="{BB962C8B-B14F-4D97-AF65-F5344CB8AC3E}">
        <p14:creationId xmlns:p14="http://schemas.microsoft.com/office/powerpoint/2010/main" val="17849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265" y="1"/>
            <a:ext cx="7177203" cy="865883"/>
          </a:xfrm>
        </p:spPr>
        <p:txBody>
          <a:bodyPr>
            <a:noAutofit/>
          </a:bodyPr>
          <a:lstStyle/>
          <a:p>
            <a:r>
              <a:rPr lang="en-US" dirty="0"/>
              <a:t>ALTERNATIVE PAYMENT MODELS: CHALLENGES AND CONSEQUENCES</a:t>
            </a:r>
          </a:p>
        </p:txBody>
      </p:sp>
      <p:sp>
        <p:nvSpPr>
          <p:cNvPr id="3" name="Content Placeholder 2"/>
          <p:cNvSpPr>
            <a:spLocks noGrp="1"/>
          </p:cNvSpPr>
          <p:nvPr>
            <p:ph idx="1"/>
          </p:nvPr>
        </p:nvSpPr>
        <p:spPr>
          <a:xfrm>
            <a:off x="2469595" y="2158156"/>
            <a:ext cx="3626405" cy="3602831"/>
          </a:xfrm>
        </p:spPr>
        <p:txBody>
          <a:bodyPr anchor="ctr">
            <a:normAutofit/>
          </a:bodyPr>
          <a:lstStyle/>
          <a:p>
            <a:r>
              <a:rPr lang="en-US" dirty="0"/>
              <a:t>Capitation: paid whether care is given or not</a:t>
            </a:r>
          </a:p>
          <a:p>
            <a:r>
              <a:rPr lang="en-US" dirty="0"/>
              <a:t>No consistent risk adjustment</a:t>
            </a:r>
          </a:p>
          <a:p>
            <a:r>
              <a:rPr lang="en-US" dirty="0"/>
              <a:t>Government/regulatory factors – PPACA “hospital readmissions reduction program”</a:t>
            </a:r>
          </a:p>
        </p:txBody>
      </p:sp>
      <p:pic>
        <p:nvPicPr>
          <p:cNvPr id="6" name="Picture 5" descr="A picture containing person, standing, sport&#10;&#10;Description automatically generated">
            <a:extLst>
              <a:ext uri="{FF2B5EF4-FFF2-40B4-BE49-F238E27FC236}">
                <a16:creationId xmlns:a16="http://schemas.microsoft.com/office/drawing/2014/main" id="{8BEDD059-893D-004B-8027-D2861273523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70466" y="2489894"/>
            <a:ext cx="4404132" cy="2939357"/>
          </a:xfrm>
          <a:prstGeom prst="rect">
            <a:avLst/>
          </a:prstGeom>
        </p:spPr>
      </p:pic>
    </p:spTree>
    <p:extLst>
      <p:ext uri="{BB962C8B-B14F-4D97-AF65-F5344CB8AC3E}">
        <p14:creationId xmlns:p14="http://schemas.microsoft.com/office/powerpoint/2010/main" val="16434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139" y="50801"/>
            <a:ext cx="7177203" cy="865883"/>
          </a:xfrm>
        </p:spPr>
        <p:txBody>
          <a:bodyPr/>
          <a:lstStyle/>
          <a:p>
            <a:r>
              <a:rPr lang="en-US" dirty="0"/>
              <a:t>POLICY PERSPECTIVE</a:t>
            </a:r>
          </a:p>
        </p:txBody>
      </p:sp>
      <p:sp>
        <p:nvSpPr>
          <p:cNvPr id="3" name="Content Placeholder 2"/>
          <p:cNvSpPr>
            <a:spLocks noGrp="1"/>
          </p:cNvSpPr>
          <p:nvPr>
            <p:ph idx="1"/>
          </p:nvPr>
        </p:nvSpPr>
        <p:spPr>
          <a:xfrm>
            <a:off x="2561035" y="2239750"/>
            <a:ext cx="4121705" cy="3602831"/>
          </a:xfrm>
        </p:spPr>
        <p:txBody>
          <a:bodyPr anchor="ctr"/>
          <a:lstStyle/>
          <a:p>
            <a:pPr marL="0" indent="0">
              <a:buNone/>
            </a:pPr>
            <a:r>
              <a:rPr lang="en-US" b="1" dirty="0">
                <a:solidFill>
                  <a:srgbClr val="5D8F2F"/>
                </a:solidFill>
              </a:rPr>
              <a:t>Payment Systems Should:</a:t>
            </a:r>
          </a:p>
          <a:p>
            <a:r>
              <a:rPr lang="en-US" dirty="0"/>
              <a:t>Decrease Cost</a:t>
            </a:r>
          </a:p>
          <a:p>
            <a:r>
              <a:rPr lang="en-US" dirty="0"/>
              <a:t>Improve Quality</a:t>
            </a:r>
          </a:p>
          <a:p>
            <a:r>
              <a:rPr lang="en-US" dirty="0"/>
              <a:t>Fund Needed Services</a:t>
            </a:r>
          </a:p>
          <a:p>
            <a:r>
              <a:rPr lang="en-US" dirty="0"/>
              <a:t>Address the issue of “low value care”</a:t>
            </a:r>
          </a:p>
        </p:txBody>
      </p:sp>
      <p:pic>
        <p:nvPicPr>
          <p:cNvPr id="6" name="Picture 5" descr="A person holding a baby&#10;&#10;Description automatically generated with low confidence">
            <a:extLst>
              <a:ext uri="{FF2B5EF4-FFF2-40B4-BE49-F238E27FC236}">
                <a16:creationId xmlns:a16="http://schemas.microsoft.com/office/drawing/2014/main" id="{A61CD96E-5B15-894F-855D-79E459AF2F8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82740" y="2565158"/>
            <a:ext cx="4428024" cy="2952016"/>
          </a:xfrm>
          <a:prstGeom prst="rect">
            <a:avLst/>
          </a:prstGeom>
        </p:spPr>
      </p:pic>
    </p:spTree>
    <p:extLst>
      <p:ext uri="{BB962C8B-B14F-4D97-AF65-F5344CB8AC3E}">
        <p14:creationId xmlns:p14="http://schemas.microsoft.com/office/powerpoint/2010/main" val="185263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00" y="-2"/>
            <a:ext cx="9569604" cy="1154511"/>
          </a:xfrm>
        </p:spPr>
        <p:txBody>
          <a:bodyPr>
            <a:normAutofit/>
          </a:bodyPr>
          <a:lstStyle/>
          <a:p>
            <a:r>
              <a:rPr lang="en-US" dirty="0"/>
              <a:t>MOVEMENT IS LIFE™</a:t>
            </a:r>
          </a:p>
        </p:txBody>
      </p:sp>
      <p:sp>
        <p:nvSpPr>
          <p:cNvPr id="3" name="Content Placeholder 2"/>
          <p:cNvSpPr>
            <a:spLocks noGrp="1"/>
          </p:cNvSpPr>
          <p:nvPr>
            <p:ph idx="1"/>
          </p:nvPr>
        </p:nvSpPr>
        <p:spPr>
          <a:xfrm>
            <a:off x="1382713" y="1597026"/>
            <a:ext cx="9782592" cy="3847814"/>
          </a:xfrm>
        </p:spPr>
        <p:txBody>
          <a:bodyPr anchor="ctr">
            <a:noAutofit/>
          </a:bodyPr>
          <a:lstStyle/>
          <a:p>
            <a:pPr marL="0" indent="0">
              <a:buNone/>
            </a:pPr>
            <a:r>
              <a:rPr lang="en-US" b="1" dirty="0">
                <a:solidFill>
                  <a:srgbClr val="5D8F2F"/>
                </a:solidFill>
              </a:rPr>
              <a:t>Disclosure</a:t>
            </a:r>
          </a:p>
          <a:p>
            <a:r>
              <a:rPr lang="en-US" dirty="0"/>
              <a:t>Movement is Life™ is underwritten by Zimmer Biomet  </a:t>
            </a:r>
          </a:p>
        </p:txBody>
      </p:sp>
      <p:pic>
        <p:nvPicPr>
          <p:cNvPr id="10" name="Picture 9">
            <a:extLst>
              <a:ext uri="{FF2B5EF4-FFF2-40B4-BE49-F238E27FC236}">
                <a16:creationId xmlns:a16="http://schemas.microsoft.com/office/drawing/2014/main" id="{9B2D8A71-ACCB-DD4D-B925-A4378E4070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3728" y="5444839"/>
            <a:ext cx="1948260" cy="750947"/>
          </a:xfrm>
          <a:prstGeom prst="rect">
            <a:avLst/>
          </a:prstGeom>
        </p:spPr>
      </p:pic>
    </p:spTree>
    <p:extLst>
      <p:ext uri="{BB962C8B-B14F-4D97-AF65-F5344CB8AC3E}">
        <p14:creationId xmlns:p14="http://schemas.microsoft.com/office/powerpoint/2010/main" val="232871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729" y="156747"/>
            <a:ext cx="6800850" cy="891779"/>
          </a:xfrm>
        </p:spPr>
        <p:txBody>
          <a:bodyPr>
            <a:normAutofit/>
          </a:bodyPr>
          <a:lstStyle/>
          <a:p>
            <a:r>
              <a:rPr lang="en-US" dirty="0"/>
              <a:t>VBP: CHALLENGES, UNINTENDED CONSEQUENCES</a:t>
            </a:r>
          </a:p>
        </p:txBody>
      </p:sp>
      <p:pic>
        <p:nvPicPr>
          <p:cNvPr id="3" name="Picture 2" descr="Cherry Tree.jpg">
            <a:extLst>
              <a:ext uri="{FF2B5EF4-FFF2-40B4-BE49-F238E27FC236}">
                <a16:creationId xmlns:a16="http://schemas.microsoft.com/office/drawing/2014/main" id="{BDD2E01F-3052-8642-8E24-FF88A9D76DF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62250" y="1905001"/>
            <a:ext cx="3356216" cy="1920309"/>
          </a:xfrm>
          <a:prstGeom prst="rect">
            <a:avLst/>
          </a:prstGeom>
        </p:spPr>
      </p:pic>
      <p:pic>
        <p:nvPicPr>
          <p:cNvPr id="5" name="Picture 4" descr="A person in a red dress&#10;&#10;Description automatically generated with medium confidence">
            <a:extLst>
              <a:ext uri="{FF2B5EF4-FFF2-40B4-BE49-F238E27FC236}">
                <a16:creationId xmlns:a16="http://schemas.microsoft.com/office/drawing/2014/main" id="{0127086B-3C4A-CB48-A5AD-7A2E42FA32D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62250" y="3889167"/>
            <a:ext cx="3356217" cy="1920309"/>
          </a:xfrm>
          <a:prstGeom prst="rect">
            <a:avLst/>
          </a:prstGeom>
        </p:spPr>
      </p:pic>
      <p:pic>
        <p:nvPicPr>
          <p:cNvPr id="8" name="Picture 7" descr="A person sitting on a couch&#10;&#10;Description automatically generated with medium confidence">
            <a:extLst>
              <a:ext uri="{FF2B5EF4-FFF2-40B4-BE49-F238E27FC236}">
                <a16:creationId xmlns:a16="http://schemas.microsoft.com/office/drawing/2014/main" id="{50429794-E3F9-ED44-B27C-C20314D3708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85551" y="3889165"/>
            <a:ext cx="3354021" cy="1920310"/>
          </a:xfrm>
          <a:prstGeom prst="rect">
            <a:avLst/>
          </a:prstGeom>
        </p:spPr>
      </p:pic>
      <p:pic>
        <p:nvPicPr>
          <p:cNvPr id="15" name="Picture 14" descr="Lemons on a tree&#10;&#10;Description automatically generated with medium confidence">
            <a:extLst>
              <a:ext uri="{FF2B5EF4-FFF2-40B4-BE49-F238E27FC236}">
                <a16:creationId xmlns:a16="http://schemas.microsoft.com/office/drawing/2014/main" id="{B56E42C0-1A41-B444-9C96-9863601FEAA4}"/>
              </a:ext>
            </a:extLst>
          </p:cNvPr>
          <p:cNvPicPr>
            <a:picLocks noChangeAspect="1"/>
          </p:cNvPicPr>
          <p:nvPr/>
        </p:nvPicPr>
        <p:blipFill>
          <a:blip r:embed="rId6"/>
          <a:stretch>
            <a:fillRect/>
          </a:stretch>
        </p:blipFill>
        <p:spPr>
          <a:xfrm>
            <a:off x="6183355" y="1905001"/>
            <a:ext cx="3379745" cy="2109086"/>
          </a:xfrm>
          <a:prstGeom prst="rect">
            <a:avLst/>
          </a:prstGeom>
        </p:spPr>
      </p:pic>
    </p:spTree>
    <p:extLst>
      <p:ext uri="{BB962C8B-B14F-4D97-AF65-F5344CB8AC3E}">
        <p14:creationId xmlns:p14="http://schemas.microsoft.com/office/powerpoint/2010/main" val="17947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553" y="1"/>
            <a:ext cx="7177203" cy="865883"/>
          </a:xfrm>
        </p:spPr>
        <p:txBody>
          <a:bodyPr/>
          <a:lstStyle/>
          <a:p>
            <a:r>
              <a:rPr lang="en-US" dirty="0"/>
              <a:t>PROVIDER PERSPECTIVE</a:t>
            </a:r>
          </a:p>
        </p:txBody>
      </p:sp>
      <p:sp>
        <p:nvSpPr>
          <p:cNvPr id="3" name="Content Placeholder 2"/>
          <p:cNvSpPr>
            <a:spLocks noGrp="1"/>
          </p:cNvSpPr>
          <p:nvPr>
            <p:ph idx="1"/>
          </p:nvPr>
        </p:nvSpPr>
        <p:spPr>
          <a:xfrm>
            <a:off x="2455529" y="2442369"/>
            <a:ext cx="3847385" cy="3602831"/>
          </a:xfrm>
        </p:spPr>
        <p:txBody>
          <a:bodyPr anchor="ctr"/>
          <a:lstStyle/>
          <a:p>
            <a:r>
              <a:rPr lang="en-US" dirty="0"/>
              <a:t>Cost efficiency without adversely impacting care</a:t>
            </a:r>
          </a:p>
          <a:p>
            <a:r>
              <a:rPr lang="en-US" dirty="0"/>
              <a:t>Providers are the decision makers</a:t>
            </a:r>
          </a:p>
          <a:p>
            <a:r>
              <a:rPr lang="en-US" dirty="0"/>
              <a:t>Providers give the best care within accepted standard of practice</a:t>
            </a:r>
          </a:p>
          <a:p>
            <a:endParaRPr lang="en-US" dirty="0"/>
          </a:p>
        </p:txBody>
      </p:sp>
      <p:pic>
        <p:nvPicPr>
          <p:cNvPr id="5" name="Picture 4" descr="A picture containing person, sport, athletic game&#10;&#10;Description automatically generated">
            <a:extLst>
              <a:ext uri="{FF2B5EF4-FFF2-40B4-BE49-F238E27FC236}">
                <a16:creationId xmlns:a16="http://schemas.microsoft.com/office/drawing/2014/main" id="{D4A2D580-A40C-AC42-99F5-89BA52E7E58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64000" y="2789628"/>
            <a:ext cx="4269600" cy="2908311"/>
          </a:xfrm>
          <a:prstGeom prst="rect">
            <a:avLst/>
          </a:prstGeom>
        </p:spPr>
      </p:pic>
    </p:spTree>
    <p:extLst>
      <p:ext uri="{BB962C8B-B14F-4D97-AF65-F5344CB8AC3E}">
        <p14:creationId xmlns:p14="http://schemas.microsoft.com/office/powerpoint/2010/main" val="164524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978" y="1"/>
            <a:ext cx="7177203" cy="865883"/>
          </a:xfrm>
        </p:spPr>
        <p:txBody>
          <a:bodyPr>
            <a:normAutofit/>
          </a:bodyPr>
          <a:lstStyle/>
          <a:p>
            <a:r>
              <a:rPr lang="en-US" dirty="0"/>
              <a:t>ALL STAKEHOLDERS AGREE:</a:t>
            </a:r>
          </a:p>
        </p:txBody>
      </p:sp>
      <p:sp>
        <p:nvSpPr>
          <p:cNvPr id="3" name="Content Placeholder 2"/>
          <p:cNvSpPr>
            <a:spLocks noGrp="1"/>
          </p:cNvSpPr>
          <p:nvPr>
            <p:ph idx="1"/>
          </p:nvPr>
        </p:nvSpPr>
        <p:spPr>
          <a:xfrm>
            <a:off x="2561578" y="2054723"/>
            <a:ext cx="8692576" cy="3603128"/>
          </a:xfrm>
        </p:spPr>
        <p:txBody>
          <a:bodyPr anchor="ctr">
            <a:noAutofit/>
          </a:bodyPr>
          <a:lstStyle/>
          <a:p>
            <a:r>
              <a:rPr lang="en-US" sz="3600" dirty="0"/>
              <a:t>Health care payment models need to provide a cost-efficiency structure without adversely impacting needed care.  </a:t>
            </a:r>
          </a:p>
        </p:txBody>
      </p:sp>
    </p:spTree>
    <p:extLst>
      <p:ext uri="{BB962C8B-B14F-4D97-AF65-F5344CB8AC3E}">
        <p14:creationId xmlns:p14="http://schemas.microsoft.com/office/powerpoint/2010/main" val="2387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978" y="101601"/>
            <a:ext cx="7177203" cy="865883"/>
          </a:xfrm>
        </p:spPr>
        <p:txBody>
          <a:bodyPr/>
          <a:lstStyle/>
          <a:p>
            <a:r>
              <a:rPr lang="en-US" dirty="0"/>
              <a:t>ALL STAKEHOLDERS AGREE:</a:t>
            </a:r>
          </a:p>
        </p:txBody>
      </p:sp>
      <p:sp>
        <p:nvSpPr>
          <p:cNvPr id="3" name="Content Placeholder 2"/>
          <p:cNvSpPr>
            <a:spLocks noGrp="1"/>
          </p:cNvSpPr>
          <p:nvPr>
            <p:ph idx="1"/>
          </p:nvPr>
        </p:nvSpPr>
        <p:spPr>
          <a:xfrm>
            <a:off x="2561578" y="2054723"/>
            <a:ext cx="7954022" cy="3603128"/>
          </a:xfrm>
        </p:spPr>
        <p:txBody>
          <a:bodyPr anchor="ctr">
            <a:normAutofit/>
          </a:bodyPr>
          <a:lstStyle/>
          <a:p>
            <a:r>
              <a:rPr lang="en-US" sz="3600" dirty="0"/>
              <a:t>Stakeholders value quality care and payment models that respect fiscal resources while allowing appropriate care to be given.</a:t>
            </a:r>
          </a:p>
        </p:txBody>
      </p:sp>
    </p:spTree>
    <p:extLst>
      <p:ext uri="{BB962C8B-B14F-4D97-AF65-F5344CB8AC3E}">
        <p14:creationId xmlns:p14="http://schemas.microsoft.com/office/powerpoint/2010/main" val="2476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3369CBAD-23AE-D343-99F9-1FDA48B8F4AF}"/>
              </a:ext>
            </a:extLst>
          </p:cNvPr>
          <p:cNvPicPr>
            <a:picLocks noChangeAspect="1"/>
          </p:cNvPicPr>
          <p:nvPr/>
        </p:nvPicPr>
        <p:blipFill>
          <a:blip r:embed="rId3"/>
          <a:stretch>
            <a:fillRect/>
          </a:stretch>
        </p:blipFill>
        <p:spPr>
          <a:xfrm>
            <a:off x="4121728" y="2330778"/>
            <a:ext cx="4313213" cy="2885459"/>
          </a:xfrm>
          <a:prstGeom prst="rect">
            <a:avLst/>
          </a:prstGeom>
        </p:spPr>
      </p:pic>
      <p:sp>
        <p:nvSpPr>
          <p:cNvPr id="2" name="TextBox 1"/>
          <p:cNvSpPr txBox="1"/>
          <p:nvPr/>
        </p:nvSpPr>
        <p:spPr>
          <a:xfrm>
            <a:off x="4236033" y="6249396"/>
            <a:ext cx="3719933" cy="300082"/>
          </a:xfrm>
          <a:prstGeom prst="rect">
            <a:avLst/>
          </a:prstGeom>
          <a:noFill/>
        </p:spPr>
        <p:txBody>
          <a:bodyPr wrap="square" rtlCol="0">
            <a:spAutoFit/>
          </a:bodyPr>
          <a:lstStyle/>
          <a:p>
            <a:pPr algn="ctr" defTabSz="342900"/>
            <a:r>
              <a:rPr lang="en-US" sz="1350" b="1" dirty="0">
                <a:solidFill>
                  <a:srgbClr val="282828">
                    <a:lumMod val="75000"/>
                    <a:lumOff val="25000"/>
                  </a:srgbClr>
                </a:solidFill>
                <a:latin typeface="Helvetica Light"/>
                <a:cs typeface="Helvetica Light"/>
              </a:rPr>
              <a:t>https://www.movementislifecaucus.com</a:t>
            </a:r>
          </a:p>
        </p:txBody>
      </p:sp>
    </p:spTree>
    <p:extLst>
      <p:ext uri="{BB962C8B-B14F-4D97-AF65-F5344CB8AC3E}">
        <p14:creationId xmlns:p14="http://schemas.microsoft.com/office/powerpoint/2010/main" val="12138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p:txBody>
      </p:sp>
      <p:pic>
        <p:nvPicPr>
          <p:cNvPr id="11" name="Picture 10" descr="A picture containing outdoor, person, grass, child&#10;&#10;Description automatically generated">
            <a:extLst>
              <a:ext uri="{FF2B5EF4-FFF2-40B4-BE49-F238E27FC236}">
                <a16:creationId xmlns:a16="http://schemas.microsoft.com/office/drawing/2014/main" id="{7B1272D9-F22B-5B46-B90B-F8BCDD8513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13" name="Picture 12" descr="A group of people lying on a mat on a wood floor&#10;&#10;Description automatically generated with low confidence">
            <a:extLst>
              <a:ext uri="{FF2B5EF4-FFF2-40B4-BE49-F238E27FC236}">
                <a16:creationId xmlns:a16="http://schemas.microsoft.com/office/drawing/2014/main" id="{3CE779AE-CC3E-E84F-9417-87DBE823ED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92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p:txBody>
      </p:sp>
      <p:pic>
        <p:nvPicPr>
          <p:cNvPr id="6" name="Picture 5" descr="A picture containing outdoor, person, grass, child&#10;&#10;Description automatically generated">
            <a:extLst>
              <a:ext uri="{FF2B5EF4-FFF2-40B4-BE49-F238E27FC236}">
                <a16:creationId xmlns:a16="http://schemas.microsoft.com/office/drawing/2014/main" id="{83D191EB-2A91-F74D-A56C-FC6EA707E0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9F12838B-603E-FF46-A6F9-499C896EA4C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25932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p:txBody>
      </p:sp>
      <p:pic>
        <p:nvPicPr>
          <p:cNvPr id="6" name="Picture 5" descr="A picture containing outdoor, person, grass, child&#10;&#10;Description automatically generated">
            <a:extLst>
              <a:ext uri="{FF2B5EF4-FFF2-40B4-BE49-F238E27FC236}">
                <a16:creationId xmlns:a16="http://schemas.microsoft.com/office/drawing/2014/main" id="{D848F719-F59B-A14F-9344-45D8F932E4B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8B0380AA-BBD6-F447-BE5B-3B5B07004F5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30158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a:p>
            <a:r>
              <a:rPr lang="en-US" sz="3000" dirty="0"/>
              <a:t>Advocate</a:t>
            </a:r>
          </a:p>
        </p:txBody>
      </p:sp>
      <p:pic>
        <p:nvPicPr>
          <p:cNvPr id="6" name="Picture 5" descr="A picture containing outdoor, person, grass, child&#10;&#10;Description automatically generated">
            <a:extLst>
              <a:ext uri="{FF2B5EF4-FFF2-40B4-BE49-F238E27FC236}">
                <a16:creationId xmlns:a16="http://schemas.microsoft.com/office/drawing/2014/main" id="{7135B2E5-8195-1F4A-9A1F-B96B409887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569DF06A-F2BD-2B43-B014-604C74F4047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66203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94" y="225029"/>
            <a:ext cx="7177203" cy="865883"/>
          </a:xfrm>
        </p:spPr>
        <p:txBody>
          <a:bodyPr>
            <a:normAutofit/>
          </a:bodyPr>
          <a:lstStyle/>
          <a:p>
            <a:r>
              <a:rPr lang="en-US" dirty="0"/>
              <a:t>MIL GOALS</a:t>
            </a:r>
          </a:p>
        </p:txBody>
      </p:sp>
      <p:sp>
        <p:nvSpPr>
          <p:cNvPr id="3" name="Content Placeholder 2"/>
          <p:cNvSpPr>
            <a:spLocks noGrp="1"/>
          </p:cNvSpPr>
          <p:nvPr>
            <p:ph idx="1"/>
          </p:nvPr>
        </p:nvSpPr>
        <p:spPr>
          <a:xfrm>
            <a:off x="2507399" y="2438400"/>
            <a:ext cx="7177203" cy="3232576"/>
          </a:xfrm>
        </p:spPr>
        <p:txBody>
          <a:bodyPr anchor="t">
            <a:normAutofit/>
          </a:bodyPr>
          <a:lstStyle/>
          <a:p>
            <a:r>
              <a:rPr lang="en-US" sz="3000" dirty="0"/>
              <a:t>Raise Awareness</a:t>
            </a:r>
          </a:p>
          <a:p>
            <a:r>
              <a:rPr lang="en-US" sz="3000" dirty="0"/>
              <a:t>Strategize</a:t>
            </a:r>
          </a:p>
          <a:p>
            <a:r>
              <a:rPr lang="en-US" sz="3000" dirty="0"/>
              <a:t>Implement</a:t>
            </a:r>
          </a:p>
          <a:p>
            <a:r>
              <a:rPr lang="en-US" sz="3000" dirty="0"/>
              <a:t>Advocate</a:t>
            </a:r>
          </a:p>
          <a:p>
            <a:r>
              <a:rPr lang="en-US" sz="3000" dirty="0"/>
              <a:t>Educate</a:t>
            </a:r>
          </a:p>
        </p:txBody>
      </p:sp>
      <p:pic>
        <p:nvPicPr>
          <p:cNvPr id="6" name="Picture 5" descr="A picture containing outdoor, person, grass, child&#10;&#10;Description automatically generated">
            <a:extLst>
              <a:ext uri="{FF2B5EF4-FFF2-40B4-BE49-F238E27FC236}">
                <a16:creationId xmlns:a16="http://schemas.microsoft.com/office/drawing/2014/main" id="{44BFCA76-D199-2840-950C-29F14C6768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00606" y="1585651"/>
            <a:ext cx="3726675" cy="2469037"/>
          </a:xfrm>
          <a:prstGeom prst="rect">
            <a:avLst/>
          </a:prstGeom>
        </p:spPr>
      </p:pic>
      <p:pic>
        <p:nvPicPr>
          <p:cNvPr id="7" name="Picture 6" descr="A group of people lying on a mat on a wood floor&#10;&#10;Description automatically generated with low confidence">
            <a:extLst>
              <a:ext uri="{FF2B5EF4-FFF2-40B4-BE49-F238E27FC236}">
                <a16:creationId xmlns:a16="http://schemas.microsoft.com/office/drawing/2014/main" id="{589E8137-F4E4-0944-96CF-EDC9375493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00606" y="4054688"/>
            <a:ext cx="3726674" cy="2469038"/>
          </a:xfrm>
          <a:prstGeom prst="rect">
            <a:avLst/>
          </a:prstGeom>
        </p:spPr>
      </p:pic>
    </p:spTree>
    <p:extLst>
      <p:ext uri="{BB962C8B-B14F-4D97-AF65-F5344CB8AC3E}">
        <p14:creationId xmlns:p14="http://schemas.microsoft.com/office/powerpoint/2010/main" val="18018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D66E17-717B-834B-A439-415D5616563B}"/>
              </a:ext>
            </a:extLst>
          </p:cNvPr>
          <p:cNvPicPr>
            <a:picLocks noChangeAspect="1"/>
          </p:cNvPicPr>
          <p:nvPr/>
        </p:nvPicPr>
        <p:blipFill>
          <a:blip r:embed="rId3"/>
          <a:stretch>
            <a:fillRect/>
          </a:stretch>
        </p:blipFill>
        <p:spPr>
          <a:xfrm>
            <a:off x="3676335" y="1432560"/>
            <a:ext cx="4839329" cy="5171440"/>
          </a:xfrm>
          <a:prstGeom prst="rect">
            <a:avLst/>
          </a:prstGeom>
        </p:spPr>
      </p:pic>
    </p:spTree>
    <p:extLst>
      <p:ext uri="{BB962C8B-B14F-4D97-AF65-F5344CB8AC3E}">
        <p14:creationId xmlns:p14="http://schemas.microsoft.com/office/powerpoint/2010/main" val="32848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4" y="0"/>
            <a:ext cx="9569604" cy="1154511"/>
          </a:xfrm>
        </p:spPr>
        <p:txBody>
          <a:bodyPr>
            <a:normAutofit/>
          </a:bodyPr>
          <a:lstStyle/>
          <a:p>
            <a:r>
              <a:rPr lang="en-US" dirty="0"/>
              <a:t>WHAT DEFINES VALUE FOR </a:t>
            </a:r>
            <a:br>
              <a:rPr lang="en-US" dirty="0"/>
            </a:br>
            <a:r>
              <a:rPr lang="en-US" dirty="0"/>
              <a:t>KEY STAKEHOLDERS?</a:t>
            </a:r>
          </a:p>
        </p:txBody>
      </p:sp>
      <p:sp>
        <p:nvSpPr>
          <p:cNvPr id="3" name="Content Placeholder 2"/>
          <p:cNvSpPr>
            <a:spLocks noGrp="1"/>
          </p:cNvSpPr>
          <p:nvPr>
            <p:ph sz="half" idx="1"/>
          </p:nvPr>
        </p:nvSpPr>
        <p:spPr>
          <a:xfrm>
            <a:off x="1382712" y="1612718"/>
            <a:ext cx="4639698" cy="4726516"/>
          </a:xfrm>
        </p:spPr>
        <p:txBody>
          <a:bodyPr anchor="ctr">
            <a:normAutofit/>
          </a:bodyPr>
          <a:lstStyle/>
          <a:p>
            <a:r>
              <a:rPr lang="en-US" sz="4000" dirty="0"/>
              <a:t>Patients</a:t>
            </a:r>
          </a:p>
          <a:p>
            <a:r>
              <a:rPr lang="en-US" sz="4000" dirty="0"/>
              <a:t>Providers</a:t>
            </a:r>
          </a:p>
          <a:p>
            <a:r>
              <a:rPr lang="en-US" sz="4000" dirty="0"/>
              <a:t>Payers, Regulators/</a:t>
            </a:r>
            <a:br>
              <a:rPr lang="en-US" sz="4000" dirty="0"/>
            </a:br>
            <a:r>
              <a:rPr lang="en-US" sz="4000" dirty="0"/>
              <a:t>Policy Makers</a:t>
            </a:r>
          </a:p>
        </p:txBody>
      </p:sp>
      <p:pic>
        <p:nvPicPr>
          <p:cNvPr id="12" name="Picture 11" descr="A picture containing person, wall, indoor, room&#10;&#10;Description automatically generated">
            <a:extLst>
              <a:ext uri="{FF2B5EF4-FFF2-40B4-BE49-F238E27FC236}">
                <a16:creationId xmlns:a16="http://schemas.microsoft.com/office/drawing/2014/main" id="{821CE58A-F017-4C47-97CC-A54160CC140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28616" y="1735248"/>
            <a:ext cx="3622381" cy="2416439"/>
          </a:xfrm>
          <a:prstGeom prst="rect">
            <a:avLst/>
          </a:prstGeom>
        </p:spPr>
      </p:pic>
      <p:pic>
        <p:nvPicPr>
          <p:cNvPr id="14" name="Picture 13" descr="A large white building with columns&#10;&#10;Description automatically generated with low confidence">
            <a:extLst>
              <a:ext uri="{FF2B5EF4-FFF2-40B4-BE49-F238E27FC236}">
                <a16:creationId xmlns:a16="http://schemas.microsoft.com/office/drawing/2014/main" id="{D8760164-3A42-2147-A65D-3443E6F29C3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328615" y="4087023"/>
            <a:ext cx="3622382" cy="2243423"/>
          </a:xfrm>
          <a:prstGeom prst="rect">
            <a:avLst/>
          </a:prstGeom>
        </p:spPr>
      </p:pic>
    </p:spTree>
    <p:extLst>
      <p:ext uri="{BB962C8B-B14F-4D97-AF65-F5344CB8AC3E}">
        <p14:creationId xmlns:p14="http://schemas.microsoft.com/office/powerpoint/2010/main" val="18468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IL">
      <a:dk1>
        <a:srgbClr val="282828"/>
      </a:dk1>
      <a:lt1>
        <a:sysClr val="window" lastClr="FFFFFF"/>
      </a:lt1>
      <a:dk2>
        <a:srgbClr val="898B90"/>
      </a:dk2>
      <a:lt2>
        <a:srgbClr val="5E5E5E"/>
      </a:lt2>
      <a:accent1>
        <a:srgbClr val="4EA020"/>
      </a:accent1>
      <a:accent2>
        <a:srgbClr val="62CF27"/>
      </a:accent2>
      <a:accent3>
        <a:srgbClr val="84D954"/>
      </a:accent3>
      <a:accent4>
        <a:srgbClr val="A3CF74"/>
      </a:accent4>
      <a:accent5>
        <a:srgbClr val="38A41A"/>
      </a:accent5>
      <a:accent6>
        <a:srgbClr val="235311"/>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2.xml><?xml version="1.0" encoding="utf-8"?>
<a:theme xmlns:a="http://schemas.openxmlformats.org/drawingml/2006/main" name="1_Office Theme">
  <a:themeElements>
    <a:clrScheme name="MIL">
      <a:dk1>
        <a:srgbClr val="282828"/>
      </a:dk1>
      <a:lt1>
        <a:sysClr val="window" lastClr="FFFFFF"/>
      </a:lt1>
      <a:dk2>
        <a:srgbClr val="898B90"/>
      </a:dk2>
      <a:lt2>
        <a:srgbClr val="5E5E5E"/>
      </a:lt2>
      <a:accent1>
        <a:srgbClr val="4EA020"/>
      </a:accent1>
      <a:accent2>
        <a:srgbClr val="62CF27"/>
      </a:accent2>
      <a:accent3>
        <a:srgbClr val="84D954"/>
      </a:accent3>
      <a:accent4>
        <a:srgbClr val="A3CF74"/>
      </a:accent4>
      <a:accent5>
        <a:srgbClr val="38A41A"/>
      </a:accent5>
      <a:accent6>
        <a:srgbClr val="235311"/>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1865</TotalTime>
  <Words>2794</Words>
  <Application>Microsoft Macintosh PowerPoint</Application>
  <PresentationFormat>Widescreen</PresentationFormat>
  <Paragraphs>258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Helvetica</vt:lpstr>
      <vt:lpstr>Helvetica Light</vt:lpstr>
      <vt:lpstr>Helvetica Neue</vt:lpstr>
      <vt:lpstr>Office Theme</vt:lpstr>
      <vt:lpstr>1_Office Theme</vt:lpstr>
      <vt:lpstr>PowerPoint Presentation</vt:lpstr>
      <vt:lpstr>MOVEMENT IS LIFE™</vt:lpstr>
      <vt:lpstr>MIL GOALS</vt:lpstr>
      <vt:lpstr>MIL GOALS</vt:lpstr>
      <vt:lpstr>MIL GOALS</vt:lpstr>
      <vt:lpstr>MIL GOALS</vt:lpstr>
      <vt:lpstr>MIL GOALS</vt:lpstr>
      <vt:lpstr>PowerPoint Presentation</vt:lpstr>
      <vt:lpstr>WHAT DEFINES VALUE FOR  KEY STAKEHOLDERS?</vt:lpstr>
      <vt:lpstr>VALUE = THE BALANCE</vt:lpstr>
      <vt:lpstr>ARE VALUES IN OUR CURRENT SYSTEM BALANCED? </vt:lpstr>
      <vt:lpstr>“TRADITIONAL” – FEE-FOR-SERVICE (FFS)</vt:lpstr>
      <vt:lpstr>“FEE-FOR-SERVICE”</vt:lpstr>
      <vt:lpstr>ALTERNATIVE MODELS</vt:lpstr>
      <vt:lpstr>PRINCIPLES OF VALUE-BASED CARE:</vt:lpstr>
      <vt:lpstr>VALUE-BASED PAYMENT MODELS </vt:lpstr>
      <vt:lpstr>ALTERNATIVE PAYMENT MODELS: CHALLENGES AND UNINTENDED CONSEQUENCES</vt:lpstr>
      <vt:lpstr>ALTERNATIVE PAYMENT MODELS: CHALLENGES AND CONSEQUENCES</vt:lpstr>
      <vt:lpstr>POLICY PERSPECTIVE</vt:lpstr>
      <vt:lpstr>VBP: CHALLENGES, UNINTENDED CONSEQUENCES</vt:lpstr>
      <vt:lpstr>PROVIDER PERSPECTIVE</vt:lpstr>
      <vt:lpstr>ALL STAKEHOLDERS AGREE:</vt:lpstr>
      <vt:lpstr>ALL STAKEHOLDERS AGREE: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Gonzalez</dc:creator>
  <cp:lastModifiedBy>Rose Gonzalez</cp:lastModifiedBy>
  <cp:revision>25</cp:revision>
  <dcterms:created xsi:type="dcterms:W3CDTF">2021-05-04T17:04:13Z</dcterms:created>
  <dcterms:modified xsi:type="dcterms:W3CDTF">2021-11-12T16:18:20Z</dcterms:modified>
</cp:coreProperties>
</file>